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9"/>
  </p:notesMasterIdLst>
  <p:sldIdLst>
    <p:sldId id="269" r:id="rId2"/>
    <p:sldId id="256" r:id="rId3"/>
    <p:sldId id="257" r:id="rId4"/>
    <p:sldId id="258" r:id="rId5"/>
    <p:sldId id="259" r:id="rId6"/>
    <p:sldId id="260" r:id="rId7"/>
    <p:sldId id="261" r:id="rId8"/>
    <p:sldId id="262" r:id="rId9"/>
    <p:sldId id="263" r:id="rId10"/>
    <p:sldId id="264" r:id="rId11"/>
    <p:sldId id="265" r:id="rId12"/>
    <p:sldId id="270" r:id="rId13"/>
    <p:sldId id="268" r:id="rId14"/>
    <p:sldId id="272" r:id="rId15"/>
    <p:sldId id="266" r:id="rId16"/>
    <p:sldId id="267" r:id="rId17"/>
    <p:sldId id="273"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1" d="100"/>
          <a:sy n="51" d="100"/>
        </p:scale>
        <p:origin x="1243"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42BAAE-3AF5-40D9-BE0C-518F7E27C5F8}" type="datetimeFigureOut">
              <a:rPr lang="ru-RU" smtClean="0"/>
              <a:pPr/>
              <a:t>30.11.2018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4360EA-E857-49FF-89EC-F59C0AF039CC}" type="slidenum">
              <a:rPr lang="ru-RU" smtClean="0"/>
              <a:pPr/>
              <a:t>‹#›</a:t>
            </a:fld>
            <a:endParaRPr lang="ru-RU"/>
          </a:p>
        </p:txBody>
      </p:sp>
    </p:spTree>
    <p:extLst>
      <p:ext uri="{BB962C8B-B14F-4D97-AF65-F5344CB8AC3E}">
        <p14:creationId xmlns:p14="http://schemas.microsoft.com/office/powerpoint/2010/main" val="42209905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04360EA-E857-49FF-89EC-F59C0AF039CC}" type="slidenum">
              <a:rPr lang="ru-RU" smtClean="0"/>
              <a:pPr/>
              <a:t>14</a:t>
            </a:fld>
            <a:endParaRPr lang="ru-RU"/>
          </a:p>
        </p:txBody>
      </p:sp>
    </p:spTree>
    <p:extLst>
      <p:ext uri="{BB962C8B-B14F-4D97-AF65-F5344CB8AC3E}">
        <p14:creationId xmlns:p14="http://schemas.microsoft.com/office/powerpoint/2010/main" val="1254064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5B106E36-FD25-4E2D-B0AA-010F637433A0}" type="datetimeFigureOut">
              <a:rPr lang="ru-RU" smtClean="0"/>
              <a:pPr/>
              <a:t>30.11.2018</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11" name="Номер слайда 10"/>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502920" y="530352"/>
            <a:ext cx="818388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30.11.2018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30.11.2018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30.11.2018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30.11.2018</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30.11.2018</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5B106E36-FD25-4E2D-B0AA-010F637433A0}" type="datetimeFigureOut">
              <a:rPr lang="ru-RU" smtClean="0"/>
              <a:pPr/>
              <a:t>30.11.2018</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30.11.2018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30.11.2018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30.11.2018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30.11.2018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B106E36-FD25-4E2D-B0AA-010F637433A0}" type="datetimeFigureOut">
              <a:rPr lang="ru-RU" smtClean="0"/>
              <a:pPr/>
              <a:t>30.11.2018</a:t>
            </a:fld>
            <a:endParaRPr lang="ru-RU"/>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772816"/>
            <a:ext cx="7848872" cy="1908215"/>
          </a:xfrm>
          <a:prstGeom prst="rect">
            <a:avLst/>
          </a:prstGeom>
        </p:spPr>
        <p:txBody>
          <a:bodyPr wrap="square">
            <a:spAutoFit/>
          </a:bodyPr>
          <a:lstStyle/>
          <a:p>
            <a:r>
              <a:rPr lang="en-US" sz="3200" b="1" dirty="0" smtClean="0">
                <a:solidFill>
                  <a:srgbClr val="FF0000"/>
                </a:solidFill>
              </a:rPr>
              <a:t>Theme </a:t>
            </a:r>
            <a:r>
              <a:rPr lang="ru-RU" sz="3200" b="1" dirty="0" smtClean="0">
                <a:solidFill>
                  <a:srgbClr val="FF0000"/>
                </a:solidFill>
              </a:rPr>
              <a:t>1 </a:t>
            </a:r>
            <a:r>
              <a:rPr lang="en-US" sz="3200" b="1" dirty="0" smtClean="0">
                <a:solidFill>
                  <a:srgbClr val="FF0000"/>
                </a:solidFill>
              </a:rPr>
              <a:t>INTRODUCTION TO ECONOMIC THEORY</a:t>
            </a:r>
            <a:endParaRPr lang="ru-RU" sz="3200" b="1" dirty="0" smtClean="0">
              <a:solidFill>
                <a:srgbClr val="FF0000"/>
              </a:solidFill>
            </a:endParaRPr>
          </a:p>
          <a:p>
            <a:endParaRPr lang="ru-RU" dirty="0" smtClean="0"/>
          </a:p>
          <a:p>
            <a:endParaRPr lang="ru-RU" dirty="0" smtClean="0"/>
          </a:p>
          <a:p>
            <a:endParaRPr lang="ru-RU"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ChangeArrowheads="1"/>
          </p:cNvSpPr>
          <p:nvPr/>
        </p:nvSpPr>
        <p:spPr bwMode="auto">
          <a:xfrm>
            <a:off x="755576" y="2276872"/>
            <a:ext cx="7481535" cy="400110"/>
          </a:xfrm>
          <a:prstGeom prst="rect">
            <a:avLst/>
          </a:prstGeom>
          <a:noFill/>
          <a:ln w="9525">
            <a:noFill/>
            <a:miter lim="800000"/>
            <a:headEnd/>
            <a:tailEnd/>
          </a:ln>
          <a:effectLst/>
        </p:spPr>
        <p:txBody>
          <a:bodyPr wrap="none">
            <a:spAutoFit/>
          </a:bodyPr>
          <a:lstStyle/>
          <a:p>
            <a:pPr>
              <a:defRPr/>
            </a:pPr>
            <a:r>
              <a:rPr lang="en-US" sz="2000" b="1" i="1" dirty="0" smtClean="0">
                <a:solidFill>
                  <a:srgbClr val="C00000"/>
                </a:solidFill>
                <a:effectLst>
                  <a:outerShdw blurRad="38100" dist="38100" dir="2700000" algn="tl">
                    <a:srgbClr val="FFFFFF"/>
                  </a:outerShdw>
                </a:effectLst>
              </a:rPr>
              <a:t>Key stages in the development of economic theory</a:t>
            </a:r>
            <a:endParaRPr lang="ru-RU" sz="2000" dirty="0">
              <a:solidFill>
                <a:srgbClr val="C00000"/>
              </a:solidFill>
            </a:endParaRPr>
          </a:p>
        </p:txBody>
      </p:sp>
      <p:graphicFrame>
        <p:nvGraphicFramePr>
          <p:cNvPr id="9261" name="Group 45"/>
          <p:cNvGraphicFramePr>
            <a:graphicFrameLocks noGrp="1"/>
          </p:cNvGraphicFramePr>
          <p:nvPr>
            <p:extLst>
              <p:ext uri="{D42A27DB-BD31-4B8C-83A1-F6EECF244321}">
                <p14:modId xmlns:p14="http://schemas.microsoft.com/office/powerpoint/2010/main" val="3666894291"/>
              </p:ext>
            </p:extLst>
          </p:nvPr>
        </p:nvGraphicFramePr>
        <p:xfrm>
          <a:off x="467544" y="2780928"/>
          <a:ext cx="8353425" cy="3600451"/>
        </p:xfrm>
        <a:graphic>
          <a:graphicData uri="http://schemas.openxmlformats.org/drawingml/2006/table">
            <a:tbl>
              <a:tblPr/>
              <a:tblGrid>
                <a:gridCol w="2039937"/>
                <a:gridCol w="2179638"/>
                <a:gridCol w="4133850"/>
              </a:tblGrid>
              <a:tr h="6873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cs typeface="Times New Roman" pitchFamily="18" charset="0"/>
                        </a:rPr>
                        <a:t>Theoretical school</a:t>
                      </a:r>
                      <a:endParaRPr kumimoji="0" lang="ru-RU" sz="1800" b="1" i="1" u="none" strike="noStrike" cap="none" normalizeH="0" baseline="0" dirty="0" smtClean="0">
                        <a:ln>
                          <a:noFill/>
                        </a:ln>
                        <a:solidFill>
                          <a:schemeClr val="tx1"/>
                        </a:solidFill>
                        <a:effectLst>
                          <a:outerShdw blurRad="38100" dist="38100" dir="2700000" algn="tl">
                            <a:srgbClr val="C0C0C0"/>
                          </a:outerShdw>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dirty="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Representatives</a:t>
                      </a:r>
                      <a:endParaRPr kumimoji="0" lang="ru-RU" sz="1800" b="1" i="1" u="none" strike="noStrike" cap="none" normalizeH="0" baseline="0" dirty="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cs typeface="Times New Roman" pitchFamily="18" charset="0"/>
                        </a:rPr>
                        <a:t>Main features</a:t>
                      </a:r>
                      <a:endParaRPr kumimoji="0" lang="ru-RU" sz="1800" b="1" i="1"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913063">
                <a:tc>
                  <a:txBody>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dirty="0" smtClean="0">
                          <a:ln>
                            <a:noFill/>
                          </a:ln>
                          <a:solidFill>
                            <a:srgbClr val="000000"/>
                          </a:solidFill>
                          <a:effectLst/>
                          <a:latin typeface="Times New Roman" pitchFamily="18" charset="0"/>
                          <a:cs typeface="Times New Roman" pitchFamily="18" charset="0"/>
                        </a:rPr>
                        <a:t>Mercantilism</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a:t>
                      </a:r>
                      <a:r>
                        <a:rPr kumimoji="0" lang="en-US" b="0" i="0" kern="1200" dirty="0" smtClean="0">
                          <a:solidFill>
                            <a:schemeClr val="tx1"/>
                          </a:solidFill>
                          <a:effectLst/>
                          <a:latin typeface="Times New Roman" panose="02020603050405020304" pitchFamily="18" charset="0"/>
                          <a:ea typeface="+mn-ea"/>
                          <a:cs typeface="Times New Roman" panose="02020603050405020304" pitchFamily="18" charset="0"/>
                        </a:rPr>
                        <a:t>The noun </a:t>
                      </a:r>
                      <a:r>
                        <a:rPr kumimoji="0" lang="en-US" b="0" i="1" kern="1200" dirty="0" smtClean="0">
                          <a:solidFill>
                            <a:schemeClr val="tx1"/>
                          </a:solidFill>
                          <a:effectLst/>
                          <a:latin typeface="Times New Roman" panose="02020603050405020304" pitchFamily="18" charset="0"/>
                          <a:ea typeface="+mn-ea"/>
                          <a:cs typeface="Times New Roman" panose="02020603050405020304" pitchFamily="18" charset="0"/>
                        </a:rPr>
                        <a:t>mercantilism</a:t>
                      </a:r>
                      <a:r>
                        <a:rPr kumimoji="0" lang="en-US" b="0" i="0" kern="1200" dirty="0" smtClean="0">
                          <a:solidFill>
                            <a:schemeClr val="tx1"/>
                          </a:solidFill>
                          <a:effectLst/>
                          <a:latin typeface="Times New Roman" panose="02020603050405020304" pitchFamily="18" charset="0"/>
                          <a:ea typeface="+mn-ea"/>
                          <a:cs typeface="Times New Roman" panose="02020603050405020304" pitchFamily="18" charset="0"/>
                        </a:rPr>
                        <a:t> came from the Latin </a:t>
                      </a:r>
                      <a:r>
                        <a:rPr kumimoji="0" lang="en-US" b="0" i="1" kern="1200" dirty="0" err="1" smtClean="0">
                          <a:solidFill>
                            <a:schemeClr val="tx1"/>
                          </a:solidFill>
                          <a:effectLst/>
                          <a:latin typeface="Times New Roman" panose="02020603050405020304" pitchFamily="18" charset="0"/>
                          <a:ea typeface="+mn-ea"/>
                          <a:cs typeface="Times New Roman" panose="02020603050405020304" pitchFamily="18" charset="0"/>
                        </a:rPr>
                        <a:t>mercāns</a:t>
                      </a:r>
                      <a:r>
                        <a:rPr kumimoji="0" lang="en-US" b="0" i="0" kern="1200" dirty="0" smtClean="0">
                          <a:solidFill>
                            <a:schemeClr val="tx1"/>
                          </a:solidFill>
                          <a:effectLst/>
                          <a:latin typeface="Times New Roman" panose="02020603050405020304" pitchFamily="18" charset="0"/>
                          <a:ea typeface="+mn-ea"/>
                          <a:cs typeface="Times New Roman" panose="02020603050405020304" pitchFamily="18" charset="0"/>
                        </a:rPr>
                        <a:t>, or "buyer."</a:t>
                      </a: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a:t>
                      </a:r>
                      <a:r>
                        <a:rPr kumimoji="0" lang="en-US" b="0" i="0" kern="1200" dirty="0" smtClean="0">
                          <a:solidFill>
                            <a:schemeClr val="tx1"/>
                          </a:solidFill>
                          <a:effectLst/>
                          <a:latin typeface="Times New Roman" panose="02020603050405020304" pitchFamily="18" charset="0"/>
                          <a:ea typeface="+mn-ea"/>
                          <a:cs typeface="Times New Roman" panose="02020603050405020304" pitchFamily="18" charset="0"/>
                        </a:rPr>
                        <a:t> 16th to 18th centuries</a:t>
                      </a: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a:t>
                      </a: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kern="1200" dirty="0" smtClean="0">
                          <a:solidFill>
                            <a:schemeClr val="tx1"/>
                          </a:solidFill>
                          <a:effectLst/>
                          <a:latin typeface="Times New Roman" panose="02020603050405020304" pitchFamily="18" charset="0"/>
                          <a:ea typeface="+mn-ea"/>
                          <a:cs typeface="Times New Roman" panose="02020603050405020304" pitchFamily="18" charset="0"/>
                        </a:rPr>
                        <a:t>Jean-Baptiste Colbert</a:t>
                      </a: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a:t>
                      </a:r>
                      <a:r>
                        <a:rPr kumimoji="0" lang="en-US" sz="1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b="1" i="0" kern="1200" dirty="0" smtClean="0">
                          <a:solidFill>
                            <a:schemeClr val="tx1"/>
                          </a:solidFill>
                          <a:effectLst/>
                          <a:latin typeface="Times New Roman" panose="02020603050405020304" pitchFamily="18" charset="0"/>
                          <a:ea typeface="+mn-ea"/>
                          <a:cs typeface="Times New Roman" panose="02020603050405020304" pitchFamily="18" charset="0"/>
                        </a:rPr>
                        <a:t>Thomas </a:t>
                      </a:r>
                      <a:r>
                        <a:rPr kumimoji="0" lang="en-US" b="1" i="0" kern="1200" dirty="0" err="1" smtClean="0">
                          <a:solidFill>
                            <a:schemeClr val="tx1"/>
                          </a:solidFill>
                          <a:effectLst/>
                          <a:latin typeface="Times New Roman" panose="02020603050405020304" pitchFamily="18" charset="0"/>
                          <a:ea typeface="+mn-ea"/>
                          <a:cs typeface="Times New Roman" panose="02020603050405020304" pitchFamily="18" charset="0"/>
                        </a:rPr>
                        <a:t>Mun</a:t>
                      </a:r>
                      <a:r>
                        <a:rPr kumimoji="0" lang="en-US" b="1" i="0" kern="1200" dirty="0" smtClean="0">
                          <a:solidFill>
                            <a:schemeClr val="tx1"/>
                          </a:solidFill>
                          <a:effectLst/>
                          <a:latin typeface="Times New Roman" panose="02020603050405020304" pitchFamily="18" charset="0"/>
                          <a:ea typeface="+mn-ea"/>
                          <a:cs typeface="Times New Roman" panose="02020603050405020304" pitchFamily="18" charset="0"/>
                        </a:rPr>
                        <a:t>,</a:t>
                      </a:r>
                      <a:r>
                        <a:rPr kumimoji="0" lang="en-US" sz="18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 </a:t>
                      </a:r>
                      <a:r>
                        <a:rPr kumimoji="0" lang="en-US" b="1" i="0" kern="1200" dirty="0" smtClean="0">
                          <a:solidFill>
                            <a:schemeClr val="tx1"/>
                          </a:solidFill>
                          <a:effectLst/>
                          <a:latin typeface="Times New Roman" panose="02020603050405020304" pitchFamily="18" charset="0"/>
                          <a:ea typeface="+mn-ea"/>
                          <a:cs typeface="Times New Roman" panose="02020603050405020304" pitchFamily="18" charset="0"/>
                        </a:rPr>
                        <a:t>Antoine de </a:t>
                      </a:r>
                      <a:r>
                        <a:rPr kumimoji="0" lang="en-US" b="1" i="0" kern="1200" dirty="0" err="1" smtClean="0">
                          <a:solidFill>
                            <a:schemeClr val="tx1"/>
                          </a:solidFill>
                          <a:effectLst/>
                          <a:latin typeface="Times New Roman" panose="02020603050405020304" pitchFamily="18" charset="0"/>
                          <a:ea typeface="+mn-ea"/>
                          <a:cs typeface="Times New Roman" panose="02020603050405020304" pitchFamily="18" charset="0"/>
                        </a:rPr>
                        <a:t>Montchrestien</a:t>
                      </a:r>
                      <a:r>
                        <a:rPr kumimoji="0" lang="en-US" b="1" i="0" kern="1200" dirty="0" smtClean="0">
                          <a:solidFill>
                            <a:schemeClr val="tx1"/>
                          </a:solidFill>
                          <a:effectLst/>
                          <a:latin typeface="Times New Roman" panose="02020603050405020304" pitchFamily="18" charset="0"/>
                          <a:ea typeface="+mn-ea"/>
                          <a:cs typeface="Times New Roman" panose="02020603050405020304" pitchFamily="18" charset="0"/>
                        </a:rPr>
                        <a:t> (</a:t>
                      </a:r>
                      <a:r>
                        <a:rPr kumimoji="0" lang="fr-FR" b="0" i="0" kern="1200" dirty="0" smtClean="0">
                          <a:solidFill>
                            <a:schemeClr val="tx1"/>
                          </a:solidFill>
                          <a:effectLst/>
                          <a:latin typeface="Times New Roman" panose="02020603050405020304" pitchFamily="18" charset="0"/>
                          <a:ea typeface="+mn-ea"/>
                          <a:cs typeface="Times New Roman" panose="02020603050405020304" pitchFamily="18" charset="0"/>
                        </a:rPr>
                        <a:t>In 1615 he published </a:t>
                      </a:r>
                      <a:r>
                        <a:rPr kumimoji="0" lang="en-US" b="0" i="0" kern="1200" dirty="0" smtClean="0">
                          <a:solidFill>
                            <a:schemeClr val="tx1"/>
                          </a:solidFill>
                          <a:effectLst/>
                          <a:latin typeface="Times New Roman" panose="02020603050405020304" pitchFamily="18" charset="0"/>
                          <a:ea typeface="+mn-ea"/>
                          <a:cs typeface="Times New Roman" panose="02020603050405020304" pitchFamily="18" charset="0"/>
                        </a:rPr>
                        <a:t>"</a:t>
                      </a:r>
                      <a:r>
                        <a:rPr kumimoji="0" lang="fr-FR" b="0" i="1" kern="1200" dirty="0" smtClean="0">
                          <a:solidFill>
                            <a:schemeClr val="tx1"/>
                          </a:solidFill>
                          <a:effectLst/>
                          <a:latin typeface="Times New Roman" panose="02020603050405020304" pitchFamily="18" charset="0"/>
                          <a:ea typeface="+mn-ea"/>
                          <a:cs typeface="Times New Roman" panose="02020603050405020304" pitchFamily="18" charset="0"/>
                        </a:rPr>
                        <a:t>Traicté de l'économie politique</a:t>
                      </a:r>
                      <a:r>
                        <a:rPr kumimoji="0" lang="en-US" b="0" i="0" kern="1200" dirty="0" smtClean="0">
                          <a:solidFill>
                            <a:schemeClr val="tx1"/>
                          </a:solidFill>
                          <a:effectLst/>
                          <a:latin typeface="Times New Roman" panose="02020603050405020304" pitchFamily="18" charset="0"/>
                          <a:ea typeface="+mn-ea"/>
                          <a:cs typeface="Times New Roman" panose="02020603050405020304" pitchFamily="18" charset="0"/>
                        </a:rPr>
                        <a:t>"</a:t>
                      </a:r>
                      <a:r>
                        <a:rPr kumimoji="0" lang="fr-FR" b="0" i="1" kern="1200" dirty="0" smtClean="0">
                          <a:solidFill>
                            <a:schemeClr val="tx1"/>
                          </a:solidFill>
                          <a:effectLst/>
                          <a:latin typeface="Times New Roman" panose="02020603050405020304" pitchFamily="18" charset="0"/>
                          <a:ea typeface="+mn-ea"/>
                          <a:cs typeface="Times New Roman" panose="02020603050405020304" pitchFamily="18" charset="0"/>
                        </a:rPr>
                        <a:t>)</a:t>
                      </a:r>
                      <a:endParaRPr kumimoji="0" lang="ru-RU"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The wealth of the nation is gold; its source is foreign trade. Practical recommendations: import as few goods as possible into the country, and export as much as possible, then gold will flow into the country. The state should encourage the development of production and foreign trade.</a:t>
                      </a:r>
                      <a:endParaRPr kumimoji="0" lang="ru-RU"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useBgFill="1">
        <p:nvSpPr>
          <p:cNvPr id="9262" name="AutoShape 46">
            <a:hlinkClick r:id="rId2" action="ppaction://hlinksldjump" highlightClick="1"/>
          </p:cNvPr>
          <p:cNvSpPr>
            <a:spLocks noChangeArrowheads="1"/>
          </p:cNvSpPr>
          <p:nvPr/>
        </p:nvSpPr>
        <p:spPr bwMode="auto">
          <a:xfrm>
            <a:off x="8388350" y="0"/>
            <a:ext cx="755650" cy="549275"/>
          </a:xfrm>
          <a:prstGeom prst="actionButtonHome">
            <a:avLst/>
          </a:prstGeom>
          <a:ln w="9525">
            <a:noFill/>
            <a:miter lim="800000"/>
            <a:headEnd/>
            <a:tailEnd/>
          </a:ln>
          <a:effectLst/>
        </p:spPr>
        <p:txBody>
          <a:bodyPr wrap="none" anchor="ctr"/>
          <a:lstStyle/>
          <a:p>
            <a:pPr algn="ctr">
              <a:defRPr/>
            </a:pPr>
            <a:r>
              <a:rPr lang="ru-RU" sz="1000" b="1" i="1">
                <a:effectLst>
                  <a:outerShdw blurRad="38100" dist="38100" dir="2700000" algn="tl">
                    <a:srgbClr val="C0C0C0"/>
                  </a:outerShdw>
                </a:effectLst>
              </a:rPr>
              <a:t>К 1 разделу</a:t>
            </a:r>
          </a:p>
        </p:txBody>
      </p:sp>
      <p:sp useBgFill="1">
        <p:nvSpPr>
          <p:cNvPr id="9265" name="AutoShape 49">
            <a:hlinkClick r:id="" action="ppaction://hlinkshowjump?jump=nextslide"/>
          </p:cNvPr>
          <p:cNvSpPr>
            <a:spLocks noChangeArrowheads="1"/>
          </p:cNvSpPr>
          <p:nvPr/>
        </p:nvSpPr>
        <p:spPr bwMode="auto">
          <a:xfrm>
            <a:off x="8413750" y="6472238"/>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wrap="none" anchor="ctr"/>
          <a:lstStyle/>
          <a:p>
            <a:pPr algn="ctr">
              <a:defRPr/>
            </a:pPr>
            <a:r>
              <a:rPr lang="ru-RU" sz="1000" b="1" i="1">
                <a:effectLst>
                  <a:outerShdw blurRad="38100" dist="38100" dir="2700000" algn="tl">
                    <a:srgbClr val="C0C0C0"/>
                  </a:outerShdw>
                </a:effectLst>
              </a:rPr>
              <a:t>Вперёд</a:t>
            </a:r>
          </a:p>
        </p:txBody>
      </p:sp>
      <p:sp useBgFill="1">
        <p:nvSpPr>
          <p:cNvPr id="9266" name="AutoShape 50">
            <a:hlinkClick r:id="" action="ppaction://hlinkshowjump?jump=previousslide"/>
          </p:cNvPr>
          <p:cNvSpPr>
            <a:spLocks noChangeArrowheads="1"/>
          </p:cNvSpPr>
          <p:nvPr/>
        </p:nvSpPr>
        <p:spPr bwMode="auto">
          <a:xfrm rot="10800000">
            <a:off x="63500" y="6486525"/>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rot="10800000" wrap="none" anchor="ctr"/>
          <a:lstStyle/>
          <a:p>
            <a:pPr algn="ctr">
              <a:defRPr/>
            </a:pPr>
            <a:r>
              <a:rPr lang="ru-RU" sz="1000" b="1" i="1">
                <a:effectLst>
                  <a:outerShdw blurRad="38100" dist="38100" dir="2700000" algn="tl">
                    <a:srgbClr val="C0C0C0"/>
                  </a:outerShdw>
                </a:effectLst>
              </a:rPr>
              <a:t>Назад</a:t>
            </a:r>
          </a:p>
        </p:txBody>
      </p:sp>
      <p:sp>
        <p:nvSpPr>
          <p:cNvPr id="7" name="Прямоугольник 6"/>
          <p:cNvSpPr/>
          <p:nvPr/>
        </p:nvSpPr>
        <p:spPr>
          <a:xfrm>
            <a:off x="467544" y="332656"/>
            <a:ext cx="8280920" cy="1754326"/>
          </a:xfrm>
          <a:prstGeom prst="rect">
            <a:avLst/>
          </a:prstGeom>
        </p:spPr>
        <p:txBody>
          <a:bodyPr wrap="square">
            <a:spAutoFit/>
          </a:bodyPr>
          <a:lstStyle/>
          <a:p>
            <a:pPr algn="just"/>
            <a:r>
              <a:rPr lang="en-US" b="1" i="1" dirty="0"/>
              <a:t>The term </a:t>
            </a:r>
            <a:r>
              <a:rPr lang="en-US" b="1" i="1" dirty="0" smtClean="0"/>
              <a:t>"</a:t>
            </a:r>
            <a:r>
              <a:rPr lang="en-US" b="1" i="1" dirty="0"/>
              <a:t> economy </a:t>
            </a:r>
            <a:r>
              <a:rPr lang="en-US" b="1" i="1" dirty="0" smtClean="0"/>
              <a:t>" </a:t>
            </a:r>
            <a:r>
              <a:rPr lang="en-US" b="1" i="1" dirty="0"/>
              <a:t>was first proposed by the ancient Greek thinker Xenophon. T</a:t>
            </a:r>
            <a:r>
              <a:rPr lang="en-US" b="1" i="1" dirty="0" smtClean="0"/>
              <a:t>he </a:t>
            </a:r>
            <a:r>
              <a:rPr lang="en-US" b="1" i="1" dirty="0"/>
              <a:t>word "economy" can be traced back to the Greek word </a:t>
            </a:r>
            <a:r>
              <a:rPr lang="en-US" b="1" i="1" dirty="0" err="1"/>
              <a:t>oikonomia</a:t>
            </a:r>
            <a:r>
              <a:rPr lang="en-US" b="1" i="1" dirty="0"/>
              <a:t>, which in turn is composed of two words: </a:t>
            </a:r>
            <a:r>
              <a:rPr lang="en-US" b="1" i="1" dirty="0" err="1"/>
              <a:t>oikos</a:t>
            </a:r>
            <a:r>
              <a:rPr lang="en-US" b="1" i="1" dirty="0"/>
              <a:t>, which is usually translated as "household"; and </a:t>
            </a:r>
            <a:r>
              <a:rPr lang="en-US" b="1" i="1" dirty="0" err="1"/>
              <a:t>nemein</a:t>
            </a:r>
            <a:r>
              <a:rPr lang="en-US" b="1" i="1" dirty="0"/>
              <a:t>, which is best translated as "management and dispensation."</a:t>
            </a:r>
            <a:endParaRPr lang="ru-RU" b="1" i="1" dirty="0"/>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4" name="Group 2"/>
          <p:cNvGraphicFramePr>
            <a:graphicFrameLocks noGrp="1"/>
          </p:cNvGraphicFramePr>
          <p:nvPr>
            <p:extLst>
              <p:ext uri="{D42A27DB-BD31-4B8C-83A1-F6EECF244321}">
                <p14:modId xmlns:p14="http://schemas.microsoft.com/office/powerpoint/2010/main" val="2705369946"/>
              </p:ext>
            </p:extLst>
          </p:nvPr>
        </p:nvGraphicFramePr>
        <p:xfrm>
          <a:off x="468313" y="1196975"/>
          <a:ext cx="8424862" cy="4321175"/>
        </p:xfrm>
        <a:graphic>
          <a:graphicData uri="http://schemas.openxmlformats.org/drawingml/2006/table">
            <a:tbl>
              <a:tblPr/>
              <a:tblGrid>
                <a:gridCol w="2024062"/>
                <a:gridCol w="1800225"/>
                <a:gridCol w="4600575"/>
              </a:tblGrid>
              <a:tr h="4321175">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b="1" i="0" kern="1200" dirty="0" err="1"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Physiocrats</a:t>
                      </a:r>
                      <a:endParaRPr kumimoji="0" lang="en-US" b="1" i="0" kern="120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kern="1200" dirty="0" smtClean="0">
                          <a:solidFill>
                            <a:schemeClr val="tx1"/>
                          </a:solidFill>
                          <a:effectLst/>
                          <a:latin typeface="Times New Roman" panose="02020603050405020304" pitchFamily="18" charset="0"/>
                          <a:ea typeface="+mn-ea"/>
                          <a:cs typeface="Times New Roman" panose="02020603050405020304" pitchFamily="18" charset="0"/>
                        </a:rPr>
                        <a:t>(</a:t>
                      </a:r>
                      <a:r>
                        <a:rPr kumimoji="0" lang="en-US" b="0" i="0" u="none" strike="noStrike" kern="1200" dirty="0" smtClean="0">
                          <a:solidFill>
                            <a:schemeClr val="tx1"/>
                          </a:solidFill>
                          <a:effectLst/>
                          <a:latin typeface="Times New Roman" panose="02020603050405020304" pitchFamily="18" charset="0"/>
                          <a:ea typeface="+mn-ea"/>
                          <a:cs typeface="Times New Roman" panose="02020603050405020304" pitchFamily="18" charset="0"/>
                        </a:rPr>
                        <a:t>French</a:t>
                      </a:r>
                      <a:r>
                        <a:rPr kumimoji="0" lang="en-US" b="0" i="0" kern="1200" dirty="0" smtClean="0">
                          <a:solidFill>
                            <a:schemeClr val="tx1"/>
                          </a:solidFill>
                          <a:effectLst/>
                          <a:latin typeface="Times New Roman" panose="02020603050405020304" pitchFamily="18" charset="0"/>
                          <a:ea typeface="+mn-ea"/>
                          <a:cs typeface="Times New Roman" panose="02020603050405020304" pitchFamily="18" charset="0"/>
                        </a:rPr>
                        <a:t>: </a:t>
                      </a:r>
                      <a:r>
                        <a:rPr kumimoji="0" lang="en-US" b="0" i="1" kern="1200" dirty="0" err="1" smtClean="0">
                          <a:solidFill>
                            <a:schemeClr val="tx1"/>
                          </a:solidFill>
                          <a:effectLst/>
                          <a:latin typeface="Times New Roman" panose="02020603050405020304" pitchFamily="18" charset="0"/>
                          <a:ea typeface="+mn-ea"/>
                          <a:cs typeface="Times New Roman" panose="02020603050405020304" pitchFamily="18" charset="0"/>
                        </a:rPr>
                        <a:t>Physiocratie</a:t>
                      </a:r>
                      <a:r>
                        <a:rPr kumimoji="0" lang="en-US" b="0" i="0" kern="1200" dirty="0" smtClean="0">
                          <a:solidFill>
                            <a:schemeClr val="tx1"/>
                          </a:solidFill>
                          <a:effectLst/>
                          <a:latin typeface="Times New Roman" panose="02020603050405020304" pitchFamily="18" charset="0"/>
                          <a:ea typeface="+mn-ea"/>
                          <a:cs typeface="Times New Roman" panose="02020603050405020304" pitchFamily="18" charset="0"/>
                        </a:rPr>
                        <a:t>; from the </a:t>
                      </a:r>
                      <a:r>
                        <a:rPr kumimoji="0" lang="en-US" b="0" i="0" u="none" strike="noStrike" kern="1200" dirty="0" smtClean="0">
                          <a:solidFill>
                            <a:schemeClr val="tx1"/>
                          </a:solidFill>
                          <a:effectLst/>
                          <a:latin typeface="Times New Roman" panose="02020603050405020304" pitchFamily="18" charset="0"/>
                          <a:ea typeface="+mn-ea"/>
                          <a:cs typeface="Times New Roman" panose="02020603050405020304" pitchFamily="18" charset="0"/>
                        </a:rPr>
                        <a:t>Greek</a:t>
                      </a:r>
                      <a:r>
                        <a:rPr kumimoji="0" lang="en-US" b="0" i="0" kern="1200" dirty="0" smtClean="0">
                          <a:solidFill>
                            <a:schemeClr val="tx1"/>
                          </a:solidFill>
                          <a:effectLst/>
                          <a:latin typeface="Times New Roman" panose="02020603050405020304" pitchFamily="18" charset="0"/>
                          <a:ea typeface="+mn-ea"/>
                          <a:cs typeface="Times New Roman" panose="02020603050405020304" pitchFamily="18" charset="0"/>
                        </a:rPr>
                        <a:t> for "government of nature")</a:t>
                      </a:r>
                      <a:r>
                        <a:rPr kumimoji="0" lang="en-US" sz="18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a:t>
                      </a: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18 century</a:t>
                      </a:r>
                      <a:endParaRPr kumimoji="0" lang="ru-RU"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kern="1200" dirty="0" smtClean="0">
                          <a:solidFill>
                            <a:schemeClr val="tx1"/>
                          </a:solidFill>
                          <a:effectLst/>
                          <a:latin typeface="Times New Roman" panose="02020603050405020304" pitchFamily="18" charset="0"/>
                          <a:ea typeface="+mn-ea"/>
                          <a:cs typeface="Times New Roman" panose="02020603050405020304" pitchFamily="18" charset="0"/>
                        </a:rPr>
                        <a:t>François Quesnay</a:t>
                      </a: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kern="1200" dirty="0" smtClean="0">
                          <a:solidFill>
                            <a:schemeClr val="tx1"/>
                          </a:solidFill>
                          <a:effectLst/>
                          <a:latin typeface="Times New Roman" panose="02020603050405020304" pitchFamily="18" charset="0"/>
                          <a:ea typeface="+mn-ea"/>
                          <a:cs typeface="Times New Roman" panose="02020603050405020304" pitchFamily="18" charset="0"/>
                        </a:rPr>
                        <a:t>«</a:t>
                      </a:r>
                      <a:r>
                        <a:rPr kumimoji="0" lang="fr-FR" b="0" i="0" kern="1200" dirty="0" smtClean="0">
                          <a:solidFill>
                            <a:schemeClr val="tx1"/>
                          </a:solidFill>
                          <a:effectLst/>
                          <a:latin typeface="Times New Roman" panose="02020603050405020304" pitchFamily="18" charset="0"/>
                          <a:ea typeface="+mn-ea"/>
                          <a:cs typeface="Times New Roman" panose="02020603050405020304" pitchFamily="18" charset="0"/>
                        </a:rPr>
                        <a:t>Economic Table</a:t>
                      </a: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 (1758),</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latin typeface="Times New Roman" pitchFamily="18" charset="0"/>
                          <a:cs typeface="Times New Roman" pitchFamily="18" charset="0"/>
                        </a:rPr>
                        <a:t>А. </a:t>
                      </a:r>
                      <a:r>
                        <a:rPr kumimoji="0" lang="en-US" b="1" i="0" kern="1200" dirty="0" smtClean="0">
                          <a:solidFill>
                            <a:schemeClr val="tx1"/>
                          </a:solidFill>
                          <a:effectLst/>
                          <a:latin typeface="Times New Roman" panose="02020603050405020304" pitchFamily="18" charset="0"/>
                          <a:ea typeface="+mn-ea"/>
                          <a:cs typeface="Times New Roman" panose="02020603050405020304" pitchFamily="18" charset="0"/>
                        </a:rPr>
                        <a:t>Turgot</a:t>
                      </a:r>
                      <a:endParaRPr kumimoji="0" lang="ru-RU" sz="1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The source of wealth of the nation is agricultural production. It creates that additional product (the excess of the produced product over the consumed), due to which the wealth of the nation is formed. Industry is a “barren sphere” because it only processes the products of agriculture.</a:t>
                      </a:r>
                      <a:endParaRPr kumimoji="0" lang="ru-RU"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useBgFill="1">
        <p:nvSpPr>
          <p:cNvPr id="13325" name="AutoShape 13">
            <a:hlinkClick r:id="rId2" action="ppaction://hlinksldjump" highlightClick="1"/>
          </p:cNvPr>
          <p:cNvSpPr>
            <a:spLocks noChangeArrowheads="1"/>
          </p:cNvSpPr>
          <p:nvPr/>
        </p:nvSpPr>
        <p:spPr bwMode="auto">
          <a:xfrm>
            <a:off x="8388350" y="0"/>
            <a:ext cx="755650" cy="549275"/>
          </a:xfrm>
          <a:prstGeom prst="actionButtonHome">
            <a:avLst/>
          </a:prstGeom>
          <a:ln w="9525">
            <a:noFill/>
            <a:miter lim="800000"/>
            <a:headEnd/>
            <a:tailEnd/>
          </a:ln>
          <a:effectLst/>
        </p:spPr>
        <p:txBody>
          <a:bodyPr wrap="none" anchor="ctr"/>
          <a:lstStyle/>
          <a:p>
            <a:pPr algn="ctr">
              <a:defRPr/>
            </a:pPr>
            <a:r>
              <a:rPr lang="ru-RU" sz="1000" b="1" i="1">
                <a:effectLst>
                  <a:outerShdw blurRad="38100" dist="38100" dir="2700000" algn="tl">
                    <a:srgbClr val="C0C0C0"/>
                  </a:outerShdw>
                </a:effectLst>
              </a:rPr>
              <a:t>К 1 разделу</a:t>
            </a:r>
          </a:p>
        </p:txBody>
      </p:sp>
      <p:sp useBgFill="1">
        <p:nvSpPr>
          <p:cNvPr id="13328" name="AutoShape 16">
            <a:hlinkClick r:id="" action="ppaction://hlinkshowjump?jump=nextslide"/>
          </p:cNvPr>
          <p:cNvSpPr>
            <a:spLocks noChangeArrowheads="1"/>
          </p:cNvSpPr>
          <p:nvPr/>
        </p:nvSpPr>
        <p:spPr bwMode="auto">
          <a:xfrm>
            <a:off x="8413750" y="6472238"/>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wrap="none" anchor="ctr"/>
          <a:lstStyle/>
          <a:p>
            <a:pPr algn="ctr">
              <a:defRPr/>
            </a:pPr>
            <a:r>
              <a:rPr lang="ru-RU" sz="1000" b="1" i="1">
                <a:effectLst>
                  <a:outerShdw blurRad="38100" dist="38100" dir="2700000" algn="tl">
                    <a:srgbClr val="C0C0C0"/>
                  </a:outerShdw>
                </a:effectLst>
              </a:rPr>
              <a:t>Вперёд</a:t>
            </a:r>
          </a:p>
        </p:txBody>
      </p:sp>
      <p:sp useBgFill="1">
        <p:nvSpPr>
          <p:cNvPr id="13329" name="AutoShape 17">
            <a:hlinkClick r:id="" action="ppaction://hlinkshowjump?jump=previousslide"/>
          </p:cNvPr>
          <p:cNvSpPr>
            <a:spLocks noChangeArrowheads="1"/>
          </p:cNvSpPr>
          <p:nvPr/>
        </p:nvSpPr>
        <p:spPr bwMode="auto">
          <a:xfrm rot="10800000">
            <a:off x="63500" y="6486525"/>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rot="10800000" wrap="none" anchor="ctr"/>
          <a:lstStyle/>
          <a:p>
            <a:pPr algn="ctr">
              <a:defRPr/>
            </a:pPr>
            <a:r>
              <a:rPr lang="ru-RU" sz="1000" b="1" i="1">
                <a:effectLst>
                  <a:outerShdw blurRad="38100" dist="38100" dir="2700000" algn="tl">
                    <a:srgbClr val="C0C0C0"/>
                  </a:outerShdw>
                </a:effectLst>
              </a:rPr>
              <a:t>Назад</a:t>
            </a:r>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99" name="Group 35"/>
          <p:cNvGraphicFramePr>
            <a:graphicFrameLocks noGrp="1"/>
          </p:cNvGraphicFramePr>
          <p:nvPr>
            <p:extLst>
              <p:ext uri="{D42A27DB-BD31-4B8C-83A1-F6EECF244321}">
                <p14:modId xmlns:p14="http://schemas.microsoft.com/office/powerpoint/2010/main" val="2413708907"/>
              </p:ext>
            </p:extLst>
          </p:nvPr>
        </p:nvGraphicFramePr>
        <p:xfrm>
          <a:off x="468313" y="620713"/>
          <a:ext cx="8424862" cy="5545138"/>
        </p:xfrm>
        <a:graphic>
          <a:graphicData uri="http://schemas.openxmlformats.org/drawingml/2006/table">
            <a:tbl>
              <a:tblPr/>
              <a:tblGrid>
                <a:gridCol w="2055812"/>
                <a:gridCol w="2206625"/>
                <a:gridCol w="4162425"/>
              </a:tblGrid>
              <a:tr h="5545138">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b="1" i="0" kern="1200" dirty="0" smtClean="0">
                          <a:solidFill>
                            <a:schemeClr val="tx1"/>
                          </a:solidFill>
                          <a:effectLst/>
                          <a:latin typeface="Times New Roman" panose="02020603050405020304" pitchFamily="18" charset="0"/>
                          <a:ea typeface="+mn-ea"/>
                          <a:cs typeface="Times New Roman" panose="02020603050405020304" pitchFamily="18" charset="0"/>
                        </a:rPr>
                        <a:t>Classical political economy</a:t>
                      </a:r>
                      <a:r>
                        <a:rPr kumimoji="0" lang="ru-RU" sz="18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b="0" i="0" kern="1200" dirty="0" smtClean="0">
                          <a:solidFill>
                            <a:schemeClr val="tx1"/>
                          </a:solidFill>
                          <a:effectLst/>
                          <a:latin typeface="Times New Roman" panose="02020603050405020304" pitchFamily="18" charset="0"/>
                          <a:ea typeface="+mn-ea"/>
                          <a:cs typeface="Times New Roman" panose="02020603050405020304" pitchFamily="18" charset="0"/>
                        </a:rPr>
                        <a:t>18th and 19th centuries</a:t>
                      </a:r>
                      <a:endParaRPr kumimoji="0" lang="ru-RU"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kern="1200" dirty="0" smtClean="0">
                          <a:solidFill>
                            <a:schemeClr val="tx1"/>
                          </a:solidFill>
                          <a:effectLst/>
                          <a:latin typeface="Times New Roman" panose="02020603050405020304" pitchFamily="18" charset="0"/>
                          <a:ea typeface="+mn-ea"/>
                          <a:cs typeface="Times New Roman" panose="02020603050405020304" pitchFamily="18" charset="0"/>
                        </a:rPr>
                        <a:t>William Petty</a:t>
                      </a:r>
                      <a:r>
                        <a:rPr kumimoji="0" lang="ru-RU" sz="18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 </a:t>
                      </a: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a:t>
                      </a:r>
                      <a:r>
                        <a:rPr kumimoji="0" lang="en-US" b="0" i="1" kern="1200" dirty="0" smtClean="0">
                          <a:solidFill>
                            <a:schemeClr val="tx1"/>
                          </a:solidFill>
                          <a:effectLst/>
                          <a:latin typeface="Times New Roman" panose="02020603050405020304" pitchFamily="18" charset="0"/>
                          <a:ea typeface="+mn-ea"/>
                          <a:cs typeface="Times New Roman" panose="02020603050405020304" pitchFamily="18" charset="0"/>
                        </a:rPr>
                        <a:t>Treatise of Taxes and Contributions</a:t>
                      </a:r>
                      <a:r>
                        <a:rPr kumimoji="0" lang="en-US" b="0" i="0" kern="1200" dirty="0" smtClean="0">
                          <a:solidFill>
                            <a:schemeClr val="tx1"/>
                          </a:solidFill>
                          <a:effectLst/>
                          <a:latin typeface="Times New Roman" panose="02020603050405020304" pitchFamily="18" charset="0"/>
                          <a:ea typeface="+mn-ea"/>
                          <a:cs typeface="Times New Roman" panose="02020603050405020304" pitchFamily="18" charset="0"/>
                        </a:rPr>
                        <a:t> </a:t>
                      </a: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1800" b="0" i="0" u="none" strike="noStrike" cap="none" normalizeH="0" baseline="0" dirty="0" smtClean="0">
                          <a:ln>
                            <a:noFill/>
                          </a:ln>
                          <a:solidFill>
                            <a:srgbClr val="000000"/>
                          </a:solidFill>
                          <a:effectLst/>
                          <a:latin typeface="Times New Roman" pitchFamily="18" charset="0"/>
                          <a:cs typeface="Times New Roman" pitchFamily="18" charset="0"/>
                        </a:rPr>
                        <a:t>(</a:t>
                      </a: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1662)</a:t>
                      </a:r>
                      <a:r>
                        <a:rPr kumimoji="0" lang="en-US" sz="1800" b="0" i="0" u="none" strike="noStrike" cap="none" normalizeH="0" baseline="0" dirty="0" smtClean="0">
                          <a:ln>
                            <a:noFill/>
                          </a:ln>
                          <a:solidFill>
                            <a:srgbClr val="000000"/>
                          </a:solidFill>
                          <a:effectLst/>
                          <a:latin typeface="Times New Roman" pitchFamily="18" charset="0"/>
                          <a:cs typeface="Times New Roman" pitchFamily="18" charset="0"/>
                        </a:rPr>
                        <a:t>,</a:t>
                      </a: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b="1" i="0" kern="1200" dirty="0" smtClean="0">
                          <a:solidFill>
                            <a:schemeClr val="tx1"/>
                          </a:solidFill>
                          <a:effectLst/>
                          <a:latin typeface="Times New Roman" panose="02020603050405020304" pitchFamily="18" charset="0"/>
                          <a:ea typeface="+mn-ea"/>
                          <a:cs typeface="Times New Roman" panose="02020603050405020304" pitchFamily="18" charset="0"/>
                        </a:rPr>
                        <a:t>Adam Smith</a:t>
                      </a:r>
                      <a:r>
                        <a:rPr kumimoji="0" lang="ru-RU" sz="18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 «</a:t>
                      </a:r>
                      <a:r>
                        <a:rPr kumimoji="0" lang="en-US" b="0" i="1" kern="1200" dirty="0" smtClean="0">
                          <a:solidFill>
                            <a:schemeClr val="tx1"/>
                          </a:solidFill>
                          <a:effectLst/>
                          <a:latin typeface="Times New Roman" panose="02020603050405020304" pitchFamily="18" charset="0"/>
                          <a:ea typeface="+mn-ea"/>
                          <a:cs typeface="Times New Roman" panose="02020603050405020304" pitchFamily="18" charset="0"/>
                        </a:rPr>
                        <a:t>An Inquiry into the Nature and Causes of the Wealth of Nations</a:t>
                      </a:r>
                      <a:r>
                        <a:rPr kumimoji="0" lang="ru-RU" b="0" i="1" kern="1200" dirty="0" smtClean="0">
                          <a:solidFill>
                            <a:schemeClr val="tx1"/>
                          </a:solidFill>
                          <a:effectLst/>
                          <a:latin typeface="Times New Roman" panose="02020603050405020304" pitchFamily="18" charset="0"/>
                          <a:ea typeface="+mn-ea"/>
                          <a:cs typeface="Times New Roman" panose="02020603050405020304" pitchFamily="18" charset="0"/>
                        </a:rPr>
                        <a:t>» </a:t>
                      </a:r>
                      <a:r>
                        <a:rPr kumimoji="0" lang="ru-RU" sz="18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a:t>
                      </a: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1776), </a:t>
                      </a:r>
                      <a:r>
                        <a:rPr kumimoji="0" lang="en-US" b="1" i="0" kern="1200" dirty="0" smtClean="0">
                          <a:solidFill>
                            <a:schemeClr val="tx1"/>
                          </a:solidFill>
                          <a:effectLst/>
                          <a:latin typeface="Times New Roman" panose="02020603050405020304" pitchFamily="18" charset="0"/>
                          <a:ea typeface="+mn-ea"/>
                          <a:cs typeface="Times New Roman" panose="02020603050405020304" pitchFamily="18" charset="0"/>
                        </a:rPr>
                        <a:t>David Ricardo</a:t>
                      </a:r>
                      <a:r>
                        <a:rPr kumimoji="0" lang="ru-RU" b="1" i="0" kern="1200" dirty="0" smtClean="0">
                          <a:solidFill>
                            <a:schemeClr val="tx1"/>
                          </a:solidFill>
                          <a:effectLst/>
                          <a:latin typeface="Times New Roman" panose="02020603050405020304" pitchFamily="18" charset="0"/>
                          <a:ea typeface="+mn-ea"/>
                          <a:cs typeface="Times New Roman" panose="02020603050405020304" pitchFamily="18" charset="0"/>
                        </a:rPr>
                        <a:t> «</a:t>
                      </a:r>
                      <a:r>
                        <a:rPr kumimoji="0" lang="en-US" b="0" i="1" kern="1200" dirty="0" smtClean="0">
                          <a:solidFill>
                            <a:schemeClr val="tx1"/>
                          </a:solidFill>
                          <a:effectLst/>
                          <a:latin typeface="Times New Roman" panose="02020603050405020304" pitchFamily="18" charset="0"/>
                          <a:ea typeface="+mn-ea"/>
                          <a:cs typeface="Times New Roman" panose="02020603050405020304" pitchFamily="18" charset="0"/>
                        </a:rPr>
                        <a:t>On the Principles of Political Economy and Taxation</a:t>
                      </a:r>
                      <a:r>
                        <a:rPr kumimoji="0" lang="ru-RU" b="0" i="1" kern="1200" dirty="0" smtClean="0">
                          <a:solidFill>
                            <a:schemeClr val="tx1"/>
                          </a:solidFill>
                          <a:effectLst/>
                          <a:latin typeface="Times New Roman" panose="02020603050405020304" pitchFamily="18" charset="0"/>
                          <a:ea typeface="+mn-ea"/>
                          <a:cs typeface="Times New Roman" panose="02020603050405020304" pitchFamily="18" charset="0"/>
                        </a:rPr>
                        <a:t>»</a:t>
                      </a:r>
                      <a:r>
                        <a:rPr kumimoji="0" lang="en-US" b="0" i="0" kern="1200" dirty="0" smtClean="0">
                          <a:solidFill>
                            <a:schemeClr val="tx1"/>
                          </a:solidFill>
                          <a:effectLst/>
                          <a:latin typeface="Times New Roman" panose="02020603050405020304" pitchFamily="18" charset="0"/>
                          <a:ea typeface="+mn-ea"/>
                          <a:cs typeface="Times New Roman" panose="02020603050405020304" pitchFamily="18" charset="0"/>
                        </a:rPr>
                        <a:t> (</a:t>
                      </a: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1817)</a:t>
                      </a:r>
                      <a:r>
                        <a:rPr kumimoji="0" lang="en-US" sz="1800" b="0"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ru-RU"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The source of the wealth of society is labor in the sphere of material production, the results of which (produced goods) constitute the wealth of the nation. Market and competition without government intervention create the most favorable conditions for the development of production. Under market conditions, people are guided by their own interests (“economic man”), pursue their personal goals, but, guided by the “invisible hand”, promote the realization of the interests of other people and society as a whole. Under the “invisible hand” A. Smith understood the spontaneous action of objective economic laws.</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useBgFill="1">
        <p:nvSpPr>
          <p:cNvPr id="11298" name="AutoShape 34">
            <a:hlinkClick r:id="rId2" action="ppaction://hlinksldjump" highlightClick="1"/>
          </p:cNvPr>
          <p:cNvSpPr>
            <a:spLocks noChangeArrowheads="1"/>
          </p:cNvSpPr>
          <p:nvPr/>
        </p:nvSpPr>
        <p:spPr bwMode="auto">
          <a:xfrm>
            <a:off x="8388350" y="0"/>
            <a:ext cx="755650" cy="549275"/>
          </a:xfrm>
          <a:prstGeom prst="actionButtonHome">
            <a:avLst/>
          </a:prstGeom>
          <a:ln w="9525">
            <a:noFill/>
            <a:miter lim="800000"/>
            <a:headEnd/>
            <a:tailEnd/>
          </a:ln>
          <a:effectLst/>
        </p:spPr>
        <p:txBody>
          <a:bodyPr wrap="none" anchor="ctr"/>
          <a:lstStyle/>
          <a:p>
            <a:pPr algn="ctr">
              <a:defRPr/>
            </a:pPr>
            <a:r>
              <a:rPr lang="ru-RU" sz="1000" b="1" i="1">
                <a:effectLst>
                  <a:outerShdw blurRad="38100" dist="38100" dir="2700000" algn="tl">
                    <a:srgbClr val="C0C0C0"/>
                  </a:outerShdw>
                </a:effectLst>
              </a:rPr>
              <a:t>К 1 разделу</a:t>
            </a:r>
          </a:p>
        </p:txBody>
      </p:sp>
      <p:sp useBgFill="1">
        <p:nvSpPr>
          <p:cNvPr id="11302" name="AutoShape 38">
            <a:hlinkClick r:id="" action="ppaction://hlinkshowjump?jump=nextslide"/>
          </p:cNvPr>
          <p:cNvSpPr>
            <a:spLocks noChangeArrowheads="1"/>
          </p:cNvSpPr>
          <p:nvPr/>
        </p:nvSpPr>
        <p:spPr bwMode="auto">
          <a:xfrm>
            <a:off x="8413750" y="6472238"/>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wrap="none" anchor="ctr"/>
          <a:lstStyle/>
          <a:p>
            <a:pPr algn="ctr">
              <a:defRPr/>
            </a:pPr>
            <a:r>
              <a:rPr lang="ru-RU" sz="1000" b="1" i="1">
                <a:effectLst>
                  <a:outerShdw blurRad="38100" dist="38100" dir="2700000" algn="tl">
                    <a:srgbClr val="C0C0C0"/>
                  </a:outerShdw>
                </a:effectLst>
              </a:rPr>
              <a:t>Вперёд</a:t>
            </a:r>
          </a:p>
        </p:txBody>
      </p:sp>
      <p:sp useBgFill="1">
        <p:nvSpPr>
          <p:cNvPr id="11303" name="AutoShape 39">
            <a:hlinkClick r:id="" action="ppaction://hlinkshowjump?jump=previousslide"/>
          </p:cNvPr>
          <p:cNvSpPr>
            <a:spLocks noChangeArrowheads="1"/>
          </p:cNvSpPr>
          <p:nvPr/>
        </p:nvSpPr>
        <p:spPr bwMode="auto">
          <a:xfrm rot="10800000">
            <a:off x="63500" y="6486525"/>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rot="10800000" wrap="none" anchor="ctr"/>
          <a:lstStyle/>
          <a:p>
            <a:pPr algn="ctr">
              <a:defRPr/>
            </a:pPr>
            <a:r>
              <a:rPr lang="ru-RU" sz="1000" b="1" i="1">
                <a:effectLst>
                  <a:outerShdw blurRad="38100" dist="38100" dir="2700000" algn="tl">
                    <a:srgbClr val="C0C0C0"/>
                  </a:outerShdw>
                </a:effectLst>
              </a:rPr>
              <a:t>Назад</a:t>
            </a:r>
          </a:p>
        </p:txBody>
      </p:sp>
    </p:spTree>
  </p:cSld>
  <p:clrMapOvr>
    <a:masterClrMapping/>
  </p:clrMapOvr>
  <p:transition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59" name="Group 23"/>
          <p:cNvGraphicFramePr>
            <a:graphicFrameLocks noGrp="1"/>
          </p:cNvGraphicFramePr>
          <p:nvPr>
            <p:extLst>
              <p:ext uri="{D42A27DB-BD31-4B8C-83A1-F6EECF244321}">
                <p14:modId xmlns:p14="http://schemas.microsoft.com/office/powerpoint/2010/main" val="3404942836"/>
              </p:ext>
            </p:extLst>
          </p:nvPr>
        </p:nvGraphicFramePr>
        <p:xfrm>
          <a:off x="611188" y="765175"/>
          <a:ext cx="7993062" cy="5327650"/>
        </p:xfrm>
        <a:graphic>
          <a:graphicData uri="http://schemas.openxmlformats.org/drawingml/2006/table">
            <a:tbl>
              <a:tblPr/>
              <a:tblGrid>
                <a:gridCol w="1800225"/>
                <a:gridCol w="2243137"/>
                <a:gridCol w="3949700"/>
              </a:tblGrid>
              <a:tr h="53276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Marxist political economy, </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19 century</a:t>
                      </a: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b="1" i="0" kern="1200" dirty="0" smtClean="0">
                          <a:solidFill>
                            <a:schemeClr val="tx1"/>
                          </a:solidFill>
                          <a:effectLst/>
                          <a:latin typeface="Times New Roman" panose="02020603050405020304" pitchFamily="18" charset="0"/>
                          <a:ea typeface="+mn-ea"/>
                          <a:cs typeface="Times New Roman" panose="02020603050405020304" pitchFamily="18" charset="0"/>
                        </a:rPr>
                        <a:t>Karl Marx</a:t>
                      </a:r>
                      <a:r>
                        <a:rPr kumimoji="0" lang="ru-RU" sz="18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Capital</a:t>
                      </a: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pt-BR" b="0" i="0" kern="1200" dirty="0" smtClean="0">
                          <a:solidFill>
                            <a:schemeClr val="tx1"/>
                          </a:solidFill>
                          <a:effectLst/>
                          <a:latin typeface="Times New Roman" panose="02020603050405020304" pitchFamily="18" charset="0"/>
                          <a:ea typeface="+mn-ea"/>
                          <a:cs typeface="Times New Roman" panose="02020603050405020304" pitchFamily="18" charset="0"/>
                        </a:rPr>
                        <a:t> (1867),</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b="1" i="0" kern="1200" dirty="0" smtClean="0">
                          <a:solidFill>
                            <a:schemeClr val="tx1"/>
                          </a:solidFill>
                          <a:effectLst/>
                          <a:latin typeface="Times New Roman" panose="02020603050405020304" pitchFamily="18" charset="0"/>
                          <a:ea typeface="+mn-ea"/>
                          <a:cs typeface="Times New Roman" panose="02020603050405020304" pitchFamily="18" charset="0"/>
                        </a:rPr>
                        <a:t>Friedrich Engels</a:t>
                      </a:r>
                      <a:endParaRPr kumimoji="0" lang="ru-RU" sz="1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The product is created only by the labor of the hired worker, and is appropriated by the owner of the capital, which represents exploitation and social injustice. The working class can get rid of exploitation only as a result of the socialist revolution, the abolition of private property and its replacement with public. The market should be replaced by a plan; the entire economic life of society should be led by the state.</a:t>
                      </a:r>
                      <a:endParaRPr kumimoji="0" lang="ru-RU"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useBgFill="1">
        <p:nvSpPr>
          <p:cNvPr id="14360" name="AutoShape 24">
            <a:hlinkClick r:id="rId2" action="ppaction://hlinksldjump" highlightClick="1"/>
          </p:cNvPr>
          <p:cNvSpPr>
            <a:spLocks noChangeArrowheads="1"/>
          </p:cNvSpPr>
          <p:nvPr/>
        </p:nvSpPr>
        <p:spPr bwMode="auto">
          <a:xfrm>
            <a:off x="8388350" y="0"/>
            <a:ext cx="755650" cy="549275"/>
          </a:xfrm>
          <a:prstGeom prst="actionButtonHome">
            <a:avLst/>
          </a:prstGeom>
          <a:ln w="9525">
            <a:noFill/>
            <a:miter lim="800000"/>
            <a:headEnd/>
            <a:tailEnd/>
          </a:ln>
          <a:effectLst/>
        </p:spPr>
        <p:txBody>
          <a:bodyPr wrap="none" anchor="ctr"/>
          <a:lstStyle/>
          <a:p>
            <a:pPr algn="ctr">
              <a:defRPr/>
            </a:pPr>
            <a:r>
              <a:rPr lang="ru-RU" sz="1000" b="1" i="1">
                <a:effectLst>
                  <a:outerShdw blurRad="38100" dist="38100" dir="2700000" algn="tl">
                    <a:srgbClr val="C0C0C0"/>
                  </a:outerShdw>
                </a:effectLst>
              </a:rPr>
              <a:t>К 1 разделу</a:t>
            </a:r>
          </a:p>
        </p:txBody>
      </p:sp>
      <p:sp useBgFill="1">
        <p:nvSpPr>
          <p:cNvPr id="14363" name="AutoShape 27">
            <a:hlinkClick r:id="" action="ppaction://hlinkshowjump?jump=nextslide"/>
          </p:cNvPr>
          <p:cNvSpPr>
            <a:spLocks noChangeArrowheads="1"/>
          </p:cNvSpPr>
          <p:nvPr/>
        </p:nvSpPr>
        <p:spPr bwMode="auto">
          <a:xfrm>
            <a:off x="8413750" y="6472238"/>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wrap="none" anchor="ctr"/>
          <a:lstStyle/>
          <a:p>
            <a:pPr algn="ctr">
              <a:defRPr/>
            </a:pPr>
            <a:r>
              <a:rPr lang="ru-RU" sz="1000" b="1" i="1">
                <a:effectLst>
                  <a:outerShdw blurRad="38100" dist="38100" dir="2700000" algn="tl">
                    <a:srgbClr val="C0C0C0"/>
                  </a:outerShdw>
                </a:effectLst>
              </a:rPr>
              <a:t>Вперёд</a:t>
            </a:r>
          </a:p>
        </p:txBody>
      </p:sp>
      <p:sp useBgFill="1">
        <p:nvSpPr>
          <p:cNvPr id="14364" name="AutoShape 28">
            <a:hlinkClick r:id="" action="ppaction://hlinkshowjump?jump=previousslide"/>
          </p:cNvPr>
          <p:cNvSpPr>
            <a:spLocks noChangeArrowheads="1"/>
          </p:cNvSpPr>
          <p:nvPr/>
        </p:nvSpPr>
        <p:spPr bwMode="auto">
          <a:xfrm rot="10800000">
            <a:off x="63500" y="6486525"/>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rot="10800000" wrap="none" anchor="ctr"/>
          <a:lstStyle/>
          <a:p>
            <a:pPr algn="ctr">
              <a:defRPr/>
            </a:pPr>
            <a:r>
              <a:rPr lang="ru-RU" sz="1000" b="1" i="1">
                <a:effectLst>
                  <a:outerShdw blurRad="38100" dist="38100" dir="2700000" algn="tl">
                    <a:srgbClr val="C0C0C0"/>
                  </a:outerShdw>
                </a:effectLst>
              </a:rPr>
              <a:t>Назад</a:t>
            </a:r>
          </a:p>
        </p:txBody>
      </p:sp>
    </p:spTree>
  </p:cSld>
  <p:clrMapOvr>
    <a:masterClrMapping/>
  </p:clrMapOvr>
  <p:transition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82" name="Group 22"/>
          <p:cNvGraphicFramePr>
            <a:graphicFrameLocks noGrp="1"/>
          </p:cNvGraphicFramePr>
          <p:nvPr>
            <p:extLst>
              <p:ext uri="{D42A27DB-BD31-4B8C-83A1-F6EECF244321}">
                <p14:modId xmlns:p14="http://schemas.microsoft.com/office/powerpoint/2010/main" val="3746488223"/>
              </p:ext>
            </p:extLst>
          </p:nvPr>
        </p:nvGraphicFramePr>
        <p:xfrm>
          <a:off x="611188" y="620713"/>
          <a:ext cx="8208962" cy="5616575"/>
        </p:xfrm>
        <a:graphic>
          <a:graphicData uri="http://schemas.openxmlformats.org/drawingml/2006/table">
            <a:tbl>
              <a:tblPr/>
              <a:tblGrid>
                <a:gridCol w="2003425"/>
                <a:gridCol w="2149475"/>
                <a:gridCol w="4056062"/>
              </a:tblGrid>
              <a:tr h="5616575">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b="1" i="0" kern="1200" baseline="0" dirty="0" err="1" smtClean="0">
                          <a:solidFill>
                            <a:schemeClr val="tx1"/>
                          </a:solidFill>
                          <a:effectLst/>
                          <a:latin typeface="Times New Roman" panose="02020603050405020304" pitchFamily="18" charset="0"/>
                          <a:ea typeface="+mn-ea"/>
                          <a:cs typeface="+mn-cs"/>
                        </a:rPr>
                        <a:t>Marginalism</a:t>
                      </a:r>
                      <a:r>
                        <a:rPr kumimoji="0" lang="ru-RU" b="0" i="0" kern="1200" baseline="0" dirty="0" smtClean="0">
                          <a:solidFill>
                            <a:schemeClr val="tx1"/>
                          </a:solidFill>
                          <a:effectLst/>
                          <a:latin typeface="Times New Roman" panose="02020603050405020304" pitchFamily="18" charset="0"/>
                          <a:ea typeface="+mn-ea"/>
                          <a:cs typeface="+mn-cs"/>
                        </a:rPr>
                        <a:t> </a:t>
                      </a:r>
                      <a:r>
                        <a:rPr kumimoji="0" lang="en-US" b="0" i="0" kern="1200" baseline="0" dirty="0" smtClean="0">
                          <a:solidFill>
                            <a:schemeClr val="tx1"/>
                          </a:solidFill>
                          <a:effectLst/>
                          <a:latin typeface="Times New Roman" panose="02020603050405020304" pitchFamily="18" charset="0"/>
                          <a:ea typeface="+mn-ea"/>
                          <a:cs typeface="+mn-cs"/>
                        </a:rPr>
                        <a:t>(from Lat. Margo - edge, limit), XIX century.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anose="02020603050405020304" pitchFamily="18" charset="0"/>
                        </a:rPr>
                        <a:t>W. Jevons,</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latin typeface="Times New Roman" panose="02020603050405020304" pitchFamily="18" charset="0"/>
                        </a:rPr>
                        <a:t>С</a:t>
                      </a:r>
                      <a:r>
                        <a:rPr kumimoji="0" lang="en-US" sz="1800" b="1" i="0" u="none" strike="noStrike" cap="none" normalizeH="0" baseline="0" dirty="0" smtClean="0">
                          <a:ln>
                            <a:noFill/>
                          </a:ln>
                          <a:solidFill>
                            <a:schemeClr val="tx1"/>
                          </a:solidFill>
                          <a:effectLst/>
                          <a:latin typeface="Times New Roman" panose="02020603050405020304" pitchFamily="18" charset="0"/>
                        </a:rPr>
                        <a:t>. </a:t>
                      </a:r>
                      <a:r>
                        <a:rPr kumimoji="0" lang="en-US" sz="1800" b="1" i="0" u="none" strike="noStrike" cap="none" normalizeH="0" baseline="0" dirty="0" err="1" smtClean="0">
                          <a:ln>
                            <a:noFill/>
                          </a:ln>
                          <a:solidFill>
                            <a:schemeClr val="tx1"/>
                          </a:solidFill>
                          <a:effectLst/>
                          <a:latin typeface="Times New Roman" panose="02020603050405020304" pitchFamily="18" charset="0"/>
                        </a:rPr>
                        <a:t>Menger</a:t>
                      </a:r>
                      <a:r>
                        <a:rPr kumimoji="0" lang="en-US" sz="1800" b="1" i="0" u="none" strike="noStrike" cap="none" normalizeH="0" baseline="0" dirty="0" smtClean="0">
                          <a:ln>
                            <a:noFill/>
                          </a:ln>
                          <a:solidFill>
                            <a:schemeClr val="tx1"/>
                          </a:solidFill>
                          <a:effectLst/>
                          <a:latin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anose="02020603050405020304" pitchFamily="18" charset="0"/>
                        </a:rPr>
                        <a:t>L. </a:t>
                      </a:r>
                      <a:r>
                        <a:rPr kumimoji="0" lang="en-US" sz="1800" b="1" i="0" u="none" strike="noStrike" cap="none" normalizeH="0" baseline="0" dirty="0" err="1" smtClean="0">
                          <a:ln>
                            <a:noFill/>
                          </a:ln>
                          <a:solidFill>
                            <a:schemeClr val="tx1"/>
                          </a:solidFill>
                          <a:effectLst/>
                          <a:latin typeface="Times New Roman" panose="02020603050405020304" pitchFamily="18" charset="0"/>
                        </a:rPr>
                        <a:t>Walras</a:t>
                      </a:r>
                      <a:r>
                        <a:rPr kumimoji="0" lang="en-US" sz="1800" b="1" i="0" u="none" strike="noStrike" cap="none" normalizeH="0" baseline="0" dirty="0" smtClean="0">
                          <a:ln>
                            <a:noFill/>
                          </a:ln>
                          <a:solidFill>
                            <a:schemeClr val="tx1"/>
                          </a:solidFill>
                          <a:effectLst/>
                          <a:latin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anose="02020603050405020304" pitchFamily="18" charset="0"/>
                        </a:rPr>
                        <a:t>E. </a:t>
                      </a:r>
                      <a:r>
                        <a:rPr kumimoji="0" lang="en-US" sz="1800" b="1" i="0" u="none" strike="noStrike" cap="none" normalizeH="0" baseline="0" dirty="0" err="1" smtClean="0">
                          <a:ln>
                            <a:noFill/>
                          </a:ln>
                          <a:solidFill>
                            <a:schemeClr val="tx1"/>
                          </a:solidFill>
                          <a:effectLst/>
                          <a:latin typeface="Times New Roman" panose="02020603050405020304" pitchFamily="18" charset="0"/>
                        </a:rPr>
                        <a:t>Bem-Bawerk</a:t>
                      </a:r>
                      <a:endParaRPr kumimoji="0" lang="ru-RU" sz="1800" b="1" i="0" u="none" strike="noStrike" cap="none" normalizeH="0" baseline="0" dirty="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The subject of the study of economics is the behavior of individual subjects involved in economic relations. The latter are guided in their activities by their own, subjective assessments of the benefits and costs arising in the course of economic activity. </a:t>
                      </a: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Marginalists</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introduced the concept of limit values into the practice of economic analysis, which is widely used in modern economic theories.</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useBgFill="1">
        <p:nvSpPr>
          <p:cNvPr id="15383" name="AutoShape 23">
            <a:hlinkClick r:id="rId2" action="ppaction://hlinksldjump" highlightClick="1"/>
          </p:cNvPr>
          <p:cNvSpPr>
            <a:spLocks noChangeArrowheads="1"/>
          </p:cNvSpPr>
          <p:nvPr/>
        </p:nvSpPr>
        <p:spPr bwMode="auto">
          <a:xfrm>
            <a:off x="8388350" y="0"/>
            <a:ext cx="755650" cy="549275"/>
          </a:xfrm>
          <a:prstGeom prst="actionButtonHome">
            <a:avLst/>
          </a:prstGeom>
          <a:ln w="9525">
            <a:noFill/>
            <a:miter lim="800000"/>
            <a:headEnd/>
            <a:tailEnd/>
          </a:ln>
          <a:effectLst/>
        </p:spPr>
        <p:txBody>
          <a:bodyPr wrap="none" anchor="ctr"/>
          <a:lstStyle/>
          <a:p>
            <a:pPr algn="ctr">
              <a:defRPr/>
            </a:pPr>
            <a:r>
              <a:rPr lang="ru-RU" sz="1000" b="1" i="1">
                <a:effectLst>
                  <a:outerShdw blurRad="38100" dist="38100" dir="2700000" algn="tl">
                    <a:srgbClr val="C0C0C0"/>
                  </a:outerShdw>
                </a:effectLst>
              </a:rPr>
              <a:t>К 1 разделу</a:t>
            </a:r>
          </a:p>
        </p:txBody>
      </p:sp>
      <p:sp useBgFill="1">
        <p:nvSpPr>
          <p:cNvPr id="15386" name="AutoShape 26">
            <a:hlinkClick r:id="" action="ppaction://hlinkshowjump?jump=nextslide"/>
          </p:cNvPr>
          <p:cNvSpPr>
            <a:spLocks noChangeArrowheads="1"/>
          </p:cNvSpPr>
          <p:nvPr/>
        </p:nvSpPr>
        <p:spPr bwMode="auto">
          <a:xfrm>
            <a:off x="8413750" y="6472238"/>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wrap="none" anchor="ctr"/>
          <a:lstStyle/>
          <a:p>
            <a:pPr algn="ctr">
              <a:defRPr/>
            </a:pPr>
            <a:r>
              <a:rPr lang="ru-RU" sz="1000" b="1" i="1">
                <a:effectLst>
                  <a:outerShdw blurRad="38100" dist="38100" dir="2700000" algn="tl">
                    <a:srgbClr val="C0C0C0"/>
                  </a:outerShdw>
                </a:effectLst>
              </a:rPr>
              <a:t>Вперёд</a:t>
            </a:r>
          </a:p>
        </p:txBody>
      </p:sp>
      <p:sp useBgFill="1">
        <p:nvSpPr>
          <p:cNvPr id="15387" name="AutoShape 27">
            <a:hlinkClick r:id="" action="ppaction://hlinkshowjump?jump=previousslide"/>
          </p:cNvPr>
          <p:cNvSpPr>
            <a:spLocks noChangeArrowheads="1"/>
          </p:cNvSpPr>
          <p:nvPr/>
        </p:nvSpPr>
        <p:spPr bwMode="auto">
          <a:xfrm rot="10800000">
            <a:off x="63500" y="6486525"/>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rot="10800000" wrap="none" anchor="ctr"/>
          <a:lstStyle/>
          <a:p>
            <a:pPr algn="ctr">
              <a:defRPr/>
            </a:pPr>
            <a:r>
              <a:rPr lang="ru-RU" sz="1000" b="1" i="1">
                <a:effectLst>
                  <a:outerShdw blurRad="38100" dist="38100" dir="2700000" algn="tl">
                    <a:srgbClr val="C0C0C0"/>
                  </a:outerShdw>
                </a:effectLst>
              </a:rPr>
              <a:t>Назад</a:t>
            </a:r>
          </a:p>
        </p:txBody>
      </p:sp>
    </p:spTree>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408" name="Group 24"/>
          <p:cNvGraphicFramePr>
            <a:graphicFrameLocks noGrp="1"/>
          </p:cNvGraphicFramePr>
          <p:nvPr>
            <p:extLst>
              <p:ext uri="{D42A27DB-BD31-4B8C-83A1-F6EECF244321}">
                <p14:modId xmlns:p14="http://schemas.microsoft.com/office/powerpoint/2010/main" val="3238768368"/>
              </p:ext>
            </p:extLst>
          </p:nvPr>
        </p:nvGraphicFramePr>
        <p:xfrm>
          <a:off x="539750" y="620713"/>
          <a:ext cx="8135938" cy="5616575"/>
        </p:xfrm>
        <a:graphic>
          <a:graphicData uri="http://schemas.openxmlformats.org/drawingml/2006/table">
            <a:tbl>
              <a:tblPr/>
              <a:tblGrid>
                <a:gridCol w="1930400"/>
                <a:gridCol w="2149475"/>
                <a:gridCol w="4056063"/>
              </a:tblGrid>
              <a:tr h="5616575">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kern="1200" dirty="0" smtClean="0">
                          <a:solidFill>
                            <a:schemeClr val="tx1"/>
                          </a:solidFill>
                          <a:effectLst/>
                          <a:latin typeface="Times New Roman" panose="02020603050405020304" pitchFamily="18" charset="0"/>
                          <a:ea typeface="+mn-ea"/>
                          <a:cs typeface="+mn-cs"/>
                        </a:rPr>
                        <a:t>Neoclassical </a:t>
                      </a:r>
                      <a:r>
                        <a:rPr kumimoji="0" lang="en-US" sz="2400" b="1" i="0" kern="1200" dirty="0" smtClean="0">
                          <a:solidFill>
                            <a:schemeClr val="tx1"/>
                          </a:solidFill>
                          <a:effectLst/>
                          <a:latin typeface="Times New Roman" panose="02020603050405020304" pitchFamily="18" charset="0"/>
                          <a:ea typeface="+mn-ea"/>
                          <a:cs typeface="+mn-cs"/>
                        </a:rPr>
                        <a:t>economics</a:t>
                      </a:r>
                      <a:r>
                        <a:rPr kumimoji="0" lang="ru-RU" sz="24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end of the XIX century.</a:t>
                      </a:r>
                      <a:endParaRPr kumimoji="0" lang="ru-RU" sz="2400" b="1" i="0" u="none" strike="noStrike" cap="none" normalizeH="0" baseline="0" dirty="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kern="1200" dirty="0" smtClean="0">
                          <a:solidFill>
                            <a:schemeClr val="tx1"/>
                          </a:solidFill>
                          <a:effectLst/>
                          <a:latin typeface="Times New Roman" panose="02020603050405020304" pitchFamily="18" charset="0"/>
                          <a:ea typeface="+mn-ea"/>
                          <a:cs typeface="+mn-cs"/>
                        </a:rPr>
                        <a:t>Alfred Marshall</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400" b="0" i="1" u="none" strike="noStrike" kern="1200" dirty="0" smtClean="0">
                          <a:solidFill>
                            <a:schemeClr val="tx1"/>
                          </a:solidFill>
                          <a:effectLst/>
                          <a:latin typeface="Times New Roman" panose="02020603050405020304" pitchFamily="18" charset="0"/>
                          <a:ea typeface="+mn-ea"/>
                          <a:cs typeface="+mn-cs"/>
                        </a:rPr>
                        <a:t>Principles of Economics</a:t>
                      </a:r>
                      <a:r>
                        <a:rPr kumimoji="0" lang="ru-RU" sz="2400" b="0" i="0" u="none" strike="noStrike" kern="1200" dirty="0" smtClean="0">
                          <a:solidFill>
                            <a:schemeClr val="tx1"/>
                          </a:solidFill>
                          <a:effectLst/>
                          <a:latin typeface="Times New Roman" panose="02020603050405020304" pitchFamily="18" charset="0"/>
                          <a:ea typeface="+mn-ea"/>
                          <a:cs typeface="+mn-cs"/>
                        </a:rPr>
                        <a:t>»</a:t>
                      </a:r>
                      <a:r>
                        <a:rPr kumimoji="0" lang="ru-RU" sz="2400" b="0" i="0" u="none" strike="noStrike" cap="none" normalizeH="0" baseline="0" dirty="0" smtClean="0">
                          <a:ln>
                            <a:noFill/>
                          </a:ln>
                          <a:solidFill>
                            <a:schemeClr val="tx1"/>
                          </a:solidFill>
                          <a:effectLst/>
                          <a:latin typeface="Times New Roman" pitchFamily="18" charset="0"/>
                          <a:cs typeface="Times New Roman" pitchFamily="18" charset="0"/>
                        </a:rPr>
                        <a:t> (1890)</a:t>
                      </a:r>
                      <a:endParaRPr kumimoji="0" lang="ru-RU" sz="2400" b="0" i="0" u="none" strike="noStrike" cap="none" normalizeH="0" baseline="0" dirty="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anose="02020603050405020304" pitchFamily="18" charset="0"/>
                        </a:rPr>
                        <a:t>A. Marshall developed the modern theory of the market. He analyzed the mechanism of market pricing, the interaction of supply and demand, the influence of various factors on supply and demand.</a:t>
                      </a:r>
                      <a:endParaRPr kumimoji="0" lang="ru-RU" sz="2400" b="0" i="0" u="none" strike="noStrike" cap="none" normalizeH="0" baseline="0" dirty="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useBgFill="1">
        <p:nvSpPr>
          <p:cNvPr id="16409" name="AutoShape 25">
            <a:hlinkClick r:id="rId2" action="ppaction://hlinksldjump" highlightClick="1"/>
          </p:cNvPr>
          <p:cNvSpPr>
            <a:spLocks noChangeArrowheads="1"/>
          </p:cNvSpPr>
          <p:nvPr/>
        </p:nvSpPr>
        <p:spPr bwMode="auto">
          <a:xfrm>
            <a:off x="8388350" y="0"/>
            <a:ext cx="755650" cy="549275"/>
          </a:xfrm>
          <a:prstGeom prst="actionButtonHome">
            <a:avLst/>
          </a:prstGeom>
          <a:ln w="9525">
            <a:noFill/>
            <a:miter lim="800000"/>
            <a:headEnd/>
            <a:tailEnd/>
          </a:ln>
          <a:effectLst/>
        </p:spPr>
        <p:txBody>
          <a:bodyPr wrap="none" anchor="ctr"/>
          <a:lstStyle/>
          <a:p>
            <a:pPr algn="ctr">
              <a:defRPr/>
            </a:pPr>
            <a:r>
              <a:rPr lang="ru-RU" sz="1000" b="1" i="1">
                <a:effectLst>
                  <a:outerShdw blurRad="38100" dist="38100" dir="2700000" algn="tl">
                    <a:srgbClr val="C0C0C0"/>
                  </a:outerShdw>
                </a:effectLst>
              </a:rPr>
              <a:t>К 1 разделу</a:t>
            </a:r>
          </a:p>
        </p:txBody>
      </p:sp>
      <p:sp useBgFill="1">
        <p:nvSpPr>
          <p:cNvPr id="16412" name="AutoShape 28">
            <a:hlinkClick r:id="" action="ppaction://hlinkshowjump?jump=nextslide"/>
          </p:cNvPr>
          <p:cNvSpPr>
            <a:spLocks noChangeArrowheads="1"/>
          </p:cNvSpPr>
          <p:nvPr/>
        </p:nvSpPr>
        <p:spPr bwMode="auto">
          <a:xfrm>
            <a:off x="8413750" y="6472238"/>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wrap="none" anchor="ctr"/>
          <a:lstStyle/>
          <a:p>
            <a:pPr algn="ctr">
              <a:defRPr/>
            </a:pPr>
            <a:r>
              <a:rPr lang="ru-RU" sz="1000" b="1" i="1">
                <a:effectLst>
                  <a:outerShdw blurRad="38100" dist="38100" dir="2700000" algn="tl">
                    <a:srgbClr val="C0C0C0"/>
                  </a:outerShdw>
                </a:effectLst>
              </a:rPr>
              <a:t>Вперёд</a:t>
            </a:r>
          </a:p>
        </p:txBody>
      </p:sp>
      <p:sp useBgFill="1">
        <p:nvSpPr>
          <p:cNvPr id="16413" name="AutoShape 29">
            <a:hlinkClick r:id="" action="ppaction://hlinkshowjump?jump=previousslide"/>
          </p:cNvPr>
          <p:cNvSpPr>
            <a:spLocks noChangeArrowheads="1"/>
          </p:cNvSpPr>
          <p:nvPr/>
        </p:nvSpPr>
        <p:spPr bwMode="auto">
          <a:xfrm rot="10800000">
            <a:off x="63500" y="6486525"/>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rot="10800000" wrap="none" anchor="ctr"/>
          <a:lstStyle/>
          <a:p>
            <a:pPr algn="ctr">
              <a:defRPr/>
            </a:pPr>
            <a:r>
              <a:rPr lang="ru-RU" sz="1000" b="1" i="1">
                <a:effectLst>
                  <a:outerShdw blurRad="38100" dist="38100" dir="2700000" algn="tl">
                    <a:srgbClr val="C0C0C0"/>
                  </a:outerShdw>
                </a:effectLst>
              </a:rPr>
              <a:t>Назад</a:t>
            </a:r>
          </a:p>
        </p:txBody>
      </p:sp>
    </p:spTree>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30" name="Group 22"/>
          <p:cNvGraphicFramePr>
            <a:graphicFrameLocks noGrp="1"/>
          </p:cNvGraphicFramePr>
          <p:nvPr>
            <p:extLst>
              <p:ext uri="{D42A27DB-BD31-4B8C-83A1-F6EECF244321}">
                <p14:modId xmlns:p14="http://schemas.microsoft.com/office/powerpoint/2010/main" val="3485577629"/>
              </p:ext>
            </p:extLst>
          </p:nvPr>
        </p:nvGraphicFramePr>
        <p:xfrm>
          <a:off x="468313" y="836613"/>
          <a:ext cx="7991475" cy="5040313"/>
        </p:xfrm>
        <a:graphic>
          <a:graphicData uri="http://schemas.openxmlformats.org/drawingml/2006/table">
            <a:tbl>
              <a:tblPr/>
              <a:tblGrid>
                <a:gridCol w="1951037"/>
                <a:gridCol w="2092325"/>
                <a:gridCol w="3948113"/>
              </a:tblGrid>
              <a:tr h="504031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kern="1200" dirty="0" smtClean="0">
                          <a:solidFill>
                            <a:schemeClr val="tx1"/>
                          </a:solidFill>
                          <a:effectLst/>
                          <a:latin typeface="Times New Roman" panose="02020603050405020304" pitchFamily="18" charset="0"/>
                          <a:ea typeface="+mn-ea"/>
                          <a:cs typeface="+mn-cs"/>
                        </a:rPr>
                        <a:t>Institutional economics</a:t>
                      </a:r>
                      <a:r>
                        <a:rPr kumimoji="0" lang="ru-RU" sz="20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en-US" sz="20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20 century</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anose="02020603050405020304" pitchFamily="18" charset="0"/>
                        </a:rPr>
                        <a:t>T. Veblen ("</a:t>
                      </a:r>
                      <a:r>
                        <a:rPr kumimoji="0" lang="en-US" sz="2000" b="0" i="1" kern="1200" dirty="0" smtClean="0">
                          <a:solidFill>
                            <a:schemeClr val="tx1"/>
                          </a:solidFill>
                          <a:effectLst/>
                          <a:latin typeface="Times New Roman" panose="02020603050405020304" pitchFamily="18" charset="0"/>
                          <a:ea typeface="+mn-ea"/>
                          <a:cs typeface="+mn-cs"/>
                        </a:rPr>
                        <a:t>The Theory of the Leisure Class</a:t>
                      </a:r>
                      <a:r>
                        <a:rPr kumimoji="0" lang="en-US" sz="2000" b="0" i="0" u="none" strike="noStrike" cap="none" normalizeH="0" baseline="0" dirty="0" smtClean="0">
                          <a:ln>
                            <a:noFill/>
                          </a:ln>
                          <a:solidFill>
                            <a:schemeClr val="tx1"/>
                          </a:solidFill>
                          <a:effectLst/>
                          <a:latin typeface="Times New Roman" panose="02020603050405020304" pitchFamily="18" charset="0"/>
                        </a:rPr>
                        <a:t>", 1899)</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anose="02020603050405020304" pitchFamily="18" charset="0"/>
                        </a:rPr>
                        <a:t>J. Commons,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anose="02020603050405020304" pitchFamily="18" charset="0"/>
                        </a:rPr>
                        <a:t>W. Mitchell,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anose="02020603050405020304" pitchFamily="18" charset="0"/>
                        </a:rPr>
                        <a:t>D. Galbraith</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anose="02020603050405020304" pitchFamily="18" charset="0"/>
                        </a:rPr>
                        <a:t>"New Industrial Society",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anose="02020603050405020304" pitchFamily="18" charset="0"/>
                        </a:rPr>
                        <a:t>1961)</a:t>
                      </a:r>
                      <a:endParaRPr kumimoji="0" lang="ru-RU" sz="2000" b="0" i="0" u="none" strike="noStrike" cap="none" normalizeH="0" baseline="0" dirty="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Consider the economy as a system where relations between economic entities are determined not only by economic, but also non-economic factors. The concept of “institution” is interpreted very broadly: as a state, a corporation and trade unions, and as competition, monopoly, taxes, and as a stable way of thinking, and as legal norms.</a:t>
                      </a: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useBgFill="1">
        <p:nvSpPr>
          <p:cNvPr id="17431" name="AutoShape 23">
            <a:hlinkClick r:id="rId2" action="ppaction://hlinksldjump" highlightClick="1"/>
          </p:cNvPr>
          <p:cNvSpPr>
            <a:spLocks noChangeArrowheads="1"/>
          </p:cNvSpPr>
          <p:nvPr/>
        </p:nvSpPr>
        <p:spPr bwMode="auto">
          <a:xfrm>
            <a:off x="8388350" y="0"/>
            <a:ext cx="755650" cy="549275"/>
          </a:xfrm>
          <a:prstGeom prst="actionButtonHome">
            <a:avLst/>
          </a:prstGeom>
          <a:ln w="9525">
            <a:noFill/>
            <a:miter lim="800000"/>
            <a:headEnd/>
            <a:tailEnd/>
          </a:ln>
          <a:effectLst/>
        </p:spPr>
        <p:txBody>
          <a:bodyPr wrap="none" anchor="ctr"/>
          <a:lstStyle/>
          <a:p>
            <a:pPr algn="ctr">
              <a:defRPr/>
            </a:pPr>
            <a:r>
              <a:rPr lang="ru-RU" sz="1000" b="1" i="1">
                <a:effectLst>
                  <a:outerShdw blurRad="38100" dist="38100" dir="2700000" algn="tl">
                    <a:srgbClr val="C0C0C0"/>
                  </a:outerShdw>
                </a:effectLst>
              </a:rPr>
              <a:t>К 1 разделу</a:t>
            </a:r>
          </a:p>
        </p:txBody>
      </p:sp>
      <p:sp useBgFill="1">
        <p:nvSpPr>
          <p:cNvPr id="17434" name="AutoShape 26">
            <a:hlinkClick r:id="" action="ppaction://hlinkshowjump?jump=nextslide"/>
          </p:cNvPr>
          <p:cNvSpPr>
            <a:spLocks noChangeArrowheads="1"/>
          </p:cNvSpPr>
          <p:nvPr/>
        </p:nvSpPr>
        <p:spPr bwMode="auto">
          <a:xfrm>
            <a:off x="8413750" y="6472238"/>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wrap="none" anchor="ctr"/>
          <a:lstStyle/>
          <a:p>
            <a:pPr algn="ctr">
              <a:defRPr/>
            </a:pPr>
            <a:r>
              <a:rPr lang="ru-RU" sz="1000" b="1" i="1">
                <a:effectLst>
                  <a:outerShdw blurRad="38100" dist="38100" dir="2700000" algn="tl">
                    <a:srgbClr val="C0C0C0"/>
                  </a:outerShdw>
                </a:effectLst>
              </a:rPr>
              <a:t>Вперёд</a:t>
            </a:r>
          </a:p>
        </p:txBody>
      </p:sp>
      <p:sp useBgFill="1">
        <p:nvSpPr>
          <p:cNvPr id="17435" name="AutoShape 27">
            <a:hlinkClick r:id="" action="ppaction://hlinkshowjump?jump=previousslide"/>
          </p:cNvPr>
          <p:cNvSpPr>
            <a:spLocks noChangeArrowheads="1"/>
          </p:cNvSpPr>
          <p:nvPr/>
        </p:nvSpPr>
        <p:spPr bwMode="auto">
          <a:xfrm rot="10800000">
            <a:off x="63500" y="6486525"/>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rot="10800000" wrap="none" anchor="ctr"/>
          <a:lstStyle/>
          <a:p>
            <a:pPr algn="ctr">
              <a:defRPr/>
            </a:pPr>
            <a:r>
              <a:rPr lang="ru-RU" sz="1000" b="1" i="1">
                <a:effectLst>
                  <a:outerShdw blurRad="38100" dist="38100" dir="2700000" algn="tl">
                    <a:srgbClr val="C0C0C0"/>
                  </a:outerShdw>
                </a:effectLst>
              </a:rPr>
              <a:t>Назад</a:t>
            </a:r>
          </a:p>
        </p:txBody>
      </p:sp>
    </p:spTree>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57" name="Group 25"/>
          <p:cNvGraphicFramePr>
            <a:graphicFrameLocks noGrp="1"/>
          </p:cNvGraphicFramePr>
          <p:nvPr>
            <p:extLst>
              <p:ext uri="{D42A27DB-BD31-4B8C-83A1-F6EECF244321}">
                <p14:modId xmlns:p14="http://schemas.microsoft.com/office/powerpoint/2010/main" val="3619528051"/>
              </p:ext>
            </p:extLst>
          </p:nvPr>
        </p:nvGraphicFramePr>
        <p:xfrm>
          <a:off x="539750" y="836613"/>
          <a:ext cx="8135938" cy="5113338"/>
        </p:xfrm>
        <a:graphic>
          <a:graphicData uri="http://schemas.openxmlformats.org/drawingml/2006/table">
            <a:tbl>
              <a:tblPr/>
              <a:tblGrid>
                <a:gridCol w="1985963"/>
                <a:gridCol w="2130425"/>
                <a:gridCol w="4019550"/>
              </a:tblGrid>
              <a:tr h="5113338">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b="1" i="0" kern="1200" dirty="0" smtClean="0">
                          <a:solidFill>
                            <a:schemeClr val="tx1"/>
                          </a:solidFill>
                          <a:effectLst/>
                          <a:latin typeface="Times New Roman" panose="02020603050405020304" pitchFamily="18" charset="0"/>
                          <a:ea typeface="+mn-ea"/>
                          <a:cs typeface="+mn-cs"/>
                        </a:rPr>
                        <a:t>Keynesian economics</a:t>
                      </a:r>
                      <a:r>
                        <a:rPr kumimoji="0" lang="ru-RU" sz="1800" b="1"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1800" b="0" i="0" u="none" strike="noStrike" cap="none" normalizeH="0" baseline="0" dirty="0" smtClean="0">
                          <a:ln>
                            <a:noFill/>
                          </a:ln>
                          <a:solidFill>
                            <a:schemeClr val="tx1"/>
                          </a:solidFill>
                          <a:effectLst/>
                          <a:latin typeface="Times New Roman" panose="02020603050405020304" pitchFamily="18" charset="0"/>
                          <a:cs typeface="+mn-cs"/>
                        </a:rPr>
                        <a:t> 20 century</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kern="1200" dirty="0" smtClean="0">
                          <a:solidFill>
                            <a:schemeClr val="tx1"/>
                          </a:solidFill>
                          <a:effectLst/>
                          <a:latin typeface="Times New Roman" panose="02020603050405020304" pitchFamily="18" charset="0"/>
                          <a:ea typeface="+mn-ea"/>
                          <a:cs typeface="+mn-cs"/>
                        </a:rPr>
                        <a:t> </a:t>
                      </a:r>
                      <a:r>
                        <a:rPr kumimoji="0" lang="en-US" b="1" i="0" u="none" strike="noStrike" kern="1200" dirty="0" smtClean="0">
                          <a:solidFill>
                            <a:schemeClr val="tx1"/>
                          </a:solidFill>
                          <a:effectLst/>
                          <a:latin typeface="Times New Roman" panose="02020603050405020304" pitchFamily="18" charset="0"/>
                          <a:ea typeface="+mn-ea"/>
                          <a:cs typeface="+mn-cs"/>
                        </a:rPr>
                        <a:t>John Maynard Keynes </a:t>
                      </a: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b="0" i="1" u="none" strike="noStrike" kern="1200" dirty="0" smtClean="0">
                          <a:solidFill>
                            <a:schemeClr val="tx1"/>
                          </a:solidFill>
                          <a:effectLst/>
                          <a:latin typeface="Times New Roman" panose="02020603050405020304" pitchFamily="18" charset="0"/>
                          <a:ea typeface="+mn-ea"/>
                          <a:cs typeface="+mn-cs"/>
                        </a:rPr>
                        <a:t>The General Theory of Employment, Interest and Money</a:t>
                      </a: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1936 )</a:t>
                      </a:r>
                      <a:endParaRPr kumimoji="0" lang="ru-RU" sz="1800" b="0" i="0" u="none" strike="noStrike" cap="none" normalizeH="0" baseline="0" dirty="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Such negative economic phenomena as crises, inflation, unemployment, monopolization are inherent in the market, and although the market mechanism can independently cope with these phenomena, the losses of society can be very great. To minimize them, government intervention is necessary. J.M. Keynes substantiated the necessity, forms, methods of state regulation of the economy, creating the theory of a mixed economy.</a:t>
                      </a:r>
                      <a:endParaRPr kumimoji="0" lang="ru-RU"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useBgFill="1">
        <p:nvSpPr>
          <p:cNvPr id="18458" name="AutoShape 26">
            <a:hlinkClick r:id="rId2" action="ppaction://hlinksldjump" highlightClick="1"/>
          </p:cNvPr>
          <p:cNvSpPr>
            <a:spLocks noChangeArrowheads="1"/>
          </p:cNvSpPr>
          <p:nvPr/>
        </p:nvSpPr>
        <p:spPr bwMode="auto">
          <a:xfrm>
            <a:off x="8388350" y="0"/>
            <a:ext cx="755650" cy="549275"/>
          </a:xfrm>
          <a:prstGeom prst="actionButtonHome">
            <a:avLst/>
          </a:prstGeom>
          <a:ln w="9525">
            <a:noFill/>
            <a:miter lim="800000"/>
            <a:headEnd/>
            <a:tailEnd/>
          </a:ln>
          <a:effectLst/>
        </p:spPr>
        <p:txBody>
          <a:bodyPr wrap="none" anchor="ctr"/>
          <a:lstStyle/>
          <a:p>
            <a:pPr algn="ctr">
              <a:defRPr/>
            </a:pPr>
            <a:r>
              <a:rPr lang="ru-RU" sz="1000" b="1" i="1">
                <a:effectLst>
                  <a:outerShdw blurRad="38100" dist="38100" dir="2700000" algn="tl">
                    <a:srgbClr val="C0C0C0"/>
                  </a:outerShdw>
                </a:effectLst>
              </a:rPr>
              <a:t>К 1 разделу</a:t>
            </a:r>
          </a:p>
        </p:txBody>
      </p:sp>
      <p:sp useBgFill="1">
        <p:nvSpPr>
          <p:cNvPr id="18461" name="AutoShape 29">
            <a:hlinkClick r:id="" action="ppaction://hlinkshowjump?jump=nextslide"/>
          </p:cNvPr>
          <p:cNvSpPr>
            <a:spLocks noChangeArrowheads="1"/>
          </p:cNvSpPr>
          <p:nvPr/>
        </p:nvSpPr>
        <p:spPr bwMode="auto">
          <a:xfrm>
            <a:off x="8413750" y="6472238"/>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wrap="none" anchor="ctr"/>
          <a:lstStyle/>
          <a:p>
            <a:pPr algn="ctr">
              <a:defRPr/>
            </a:pPr>
            <a:r>
              <a:rPr lang="ru-RU" sz="1000" b="1" i="1">
                <a:effectLst>
                  <a:outerShdw blurRad="38100" dist="38100" dir="2700000" algn="tl">
                    <a:srgbClr val="C0C0C0"/>
                  </a:outerShdw>
                </a:effectLst>
              </a:rPr>
              <a:t>Вперёд</a:t>
            </a:r>
          </a:p>
        </p:txBody>
      </p:sp>
      <p:sp useBgFill="1">
        <p:nvSpPr>
          <p:cNvPr id="18462" name="AutoShape 30">
            <a:hlinkClick r:id="" action="ppaction://hlinkshowjump?jump=previousslide"/>
          </p:cNvPr>
          <p:cNvSpPr>
            <a:spLocks noChangeArrowheads="1"/>
          </p:cNvSpPr>
          <p:nvPr/>
        </p:nvSpPr>
        <p:spPr bwMode="auto">
          <a:xfrm rot="10800000">
            <a:off x="63500" y="6486525"/>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rot="10800000" wrap="none" anchor="ctr"/>
          <a:lstStyle/>
          <a:p>
            <a:pPr algn="ctr">
              <a:defRPr/>
            </a:pPr>
            <a:r>
              <a:rPr lang="ru-RU" sz="1000" b="1" i="1">
                <a:effectLst>
                  <a:outerShdw blurRad="38100" dist="38100" dir="2700000" algn="tl">
                    <a:srgbClr val="C0C0C0"/>
                  </a:outerShdw>
                </a:effectLst>
              </a:rPr>
              <a:t>Назад</a:t>
            </a:r>
          </a:p>
        </p:txBody>
      </p:sp>
    </p:spTree>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78" name="Group 22"/>
          <p:cNvGraphicFramePr>
            <a:graphicFrameLocks noGrp="1"/>
          </p:cNvGraphicFramePr>
          <p:nvPr>
            <p:extLst>
              <p:ext uri="{D42A27DB-BD31-4B8C-83A1-F6EECF244321}">
                <p14:modId xmlns:p14="http://schemas.microsoft.com/office/powerpoint/2010/main" val="1670706222"/>
              </p:ext>
            </p:extLst>
          </p:nvPr>
        </p:nvGraphicFramePr>
        <p:xfrm>
          <a:off x="827088" y="692150"/>
          <a:ext cx="7561262" cy="5400675"/>
        </p:xfrm>
        <a:graphic>
          <a:graphicData uri="http://schemas.openxmlformats.org/drawingml/2006/table">
            <a:tbl>
              <a:tblPr/>
              <a:tblGrid>
                <a:gridCol w="1846262"/>
                <a:gridCol w="1979613"/>
                <a:gridCol w="3735387"/>
              </a:tblGrid>
              <a:tr h="54006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anose="02020603050405020304" pitchFamily="18" charset="0"/>
                        </a:rPr>
                        <a:t>Monetarism</a:t>
                      </a:r>
                      <a:r>
                        <a:rPr kumimoji="0" lang="en-US" sz="1800" b="0" i="0" u="none" strike="noStrike" cap="none" normalizeH="0" baseline="0" dirty="0" smtClean="0">
                          <a:ln>
                            <a:noFill/>
                          </a:ln>
                          <a:solidFill>
                            <a:schemeClr val="tx1"/>
                          </a:solidFill>
                          <a:effectLst/>
                          <a:latin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anose="02020603050405020304" pitchFamily="18" charset="0"/>
                        </a:rPr>
                        <a:t>XX century.</a:t>
                      </a:r>
                      <a:endParaRPr kumimoji="0" lang="ru-RU" sz="1800" b="0" i="0" u="none" strike="noStrike" cap="none" normalizeH="0" baseline="0" dirty="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1" kern="1200" dirty="0" smtClean="0">
                          <a:solidFill>
                            <a:schemeClr val="tx1"/>
                          </a:solidFill>
                          <a:effectLst/>
                          <a:latin typeface="Times New Roman" panose="02020603050405020304" pitchFamily="18" charset="0"/>
                          <a:ea typeface="+mn-ea"/>
                          <a:cs typeface="+mn-cs"/>
                        </a:rPr>
                        <a:t>Milton Friedman </a:t>
                      </a: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a:t>
                      </a:r>
                      <a:r>
                        <a:rPr kumimoji="0" lang="en-US" b="0" i="0" kern="1200" dirty="0" smtClean="0">
                          <a:solidFill>
                            <a:schemeClr val="tx1"/>
                          </a:solidFill>
                          <a:effectLst/>
                          <a:latin typeface="Times New Roman" panose="02020603050405020304" pitchFamily="18" charset="0"/>
                          <a:ea typeface="+mn-ea"/>
                          <a:cs typeface="+mn-cs"/>
                        </a:rPr>
                        <a:t>The Quantity Theory of Money: A restatement</a:t>
                      </a: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1800" b="0" i="0" u="none" strike="noStrike" cap="none" normalizeH="0" baseline="0" dirty="0" smtClean="0">
                          <a:ln>
                            <a:noFill/>
                          </a:ln>
                          <a:solidFill>
                            <a:srgbClr val="000000"/>
                          </a:solidFill>
                          <a:effectLst/>
                          <a:latin typeface="Times New Roman" pitchFamily="18" charset="0"/>
                          <a:cs typeface="Times New Roman" pitchFamily="18" charset="0"/>
                        </a:rPr>
                        <a:t>(</a:t>
                      </a:r>
                      <a:r>
                        <a:rPr kumimoji="0" lang="ru-RU" sz="1800" b="0" i="0" u="none" strike="noStrike" cap="none" normalizeH="0" baseline="0" dirty="0" smtClean="0">
                          <a:ln>
                            <a:noFill/>
                          </a:ln>
                          <a:solidFill>
                            <a:srgbClr val="000000"/>
                          </a:solidFill>
                          <a:effectLst/>
                          <a:latin typeface="Times New Roman" pitchFamily="18" charset="0"/>
                          <a:cs typeface="Times New Roman" pitchFamily="18" charset="0"/>
                        </a:rPr>
                        <a:t>1956)</a:t>
                      </a:r>
                      <a:endParaRPr kumimoji="0" lang="ru-RU" sz="1800" b="0" i="0" u="none" strike="noStrike" cap="none" normalizeH="0" baseline="0" dirty="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anose="02020603050405020304" pitchFamily="18" charset="0"/>
                        </a:rPr>
                        <a:t>There is a definite connection between the pace of economic development and the dynamics of the amount of money in circulation. A state that has the prerogative of putting money in circulation can influence the pace of economic development, unemployment, and the price level by regulating the amount of money in circulation.</a:t>
                      </a:r>
                      <a:endParaRPr kumimoji="0" lang="ru-RU" sz="1800" b="0" i="0" u="none" strike="noStrike" cap="none" normalizeH="0" baseline="0" dirty="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useBgFill="1">
        <p:nvSpPr>
          <p:cNvPr id="19479" name="AutoShape 23">
            <a:hlinkClick r:id="rId2" action="ppaction://hlinksldjump" highlightClick="1"/>
          </p:cNvPr>
          <p:cNvSpPr>
            <a:spLocks noChangeArrowheads="1"/>
          </p:cNvSpPr>
          <p:nvPr/>
        </p:nvSpPr>
        <p:spPr bwMode="auto">
          <a:xfrm>
            <a:off x="8388350" y="0"/>
            <a:ext cx="755650" cy="549275"/>
          </a:xfrm>
          <a:prstGeom prst="actionButtonHome">
            <a:avLst/>
          </a:prstGeom>
          <a:ln w="9525">
            <a:noFill/>
            <a:miter lim="800000"/>
            <a:headEnd/>
            <a:tailEnd/>
          </a:ln>
          <a:effectLst/>
        </p:spPr>
        <p:txBody>
          <a:bodyPr wrap="none" anchor="ctr"/>
          <a:lstStyle/>
          <a:p>
            <a:pPr algn="ctr">
              <a:defRPr/>
            </a:pPr>
            <a:r>
              <a:rPr lang="ru-RU" sz="1000" b="1" i="1">
                <a:effectLst>
                  <a:outerShdw blurRad="38100" dist="38100" dir="2700000" algn="tl">
                    <a:srgbClr val="C0C0C0"/>
                  </a:outerShdw>
                </a:effectLst>
              </a:rPr>
              <a:t>К 1 разделу</a:t>
            </a:r>
          </a:p>
        </p:txBody>
      </p:sp>
      <p:sp useBgFill="1">
        <p:nvSpPr>
          <p:cNvPr id="19482" name="AutoShape 26">
            <a:hlinkClick r:id="" action="ppaction://hlinkshowjump?jump=nextslide"/>
          </p:cNvPr>
          <p:cNvSpPr>
            <a:spLocks noChangeArrowheads="1"/>
          </p:cNvSpPr>
          <p:nvPr/>
        </p:nvSpPr>
        <p:spPr bwMode="auto">
          <a:xfrm>
            <a:off x="8413750" y="6472238"/>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wrap="none" anchor="ctr"/>
          <a:lstStyle/>
          <a:p>
            <a:pPr algn="ctr">
              <a:defRPr/>
            </a:pPr>
            <a:r>
              <a:rPr lang="ru-RU" sz="1000" b="1" i="1">
                <a:effectLst>
                  <a:outerShdw blurRad="38100" dist="38100" dir="2700000" algn="tl">
                    <a:srgbClr val="C0C0C0"/>
                  </a:outerShdw>
                </a:effectLst>
              </a:rPr>
              <a:t>Вперёд</a:t>
            </a:r>
          </a:p>
        </p:txBody>
      </p:sp>
      <p:sp useBgFill="1">
        <p:nvSpPr>
          <p:cNvPr id="19483" name="AutoShape 27">
            <a:hlinkClick r:id="" action="ppaction://hlinkshowjump?jump=previousslide"/>
          </p:cNvPr>
          <p:cNvSpPr>
            <a:spLocks noChangeArrowheads="1"/>
          </p:cNvSpPr>
          <p:nvPr/>
        </p:nvSpPr>
        <p:spPr bwMode="auto">
          <a:xfrm rot="10800000">
            <a:off x="63500" y="6486525"/>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rot="10800000" wrap="none" anchor="ctr"/>
          <a:lstStyle/>
          <a:p>
            <a:pPr algn="ctr">
              <a:defRPr/>
            </a:pPr>
            <a:r>
              <a:rPr lang="ru-RU" sz="1000" b="1" i="1">
                <a:effectLst>
                  <a:outerShdw blurRad="38100" dist="38100" dir="2700000" algn="tl">
                    <a:srgbClr val="C0C0C0"/>
                  </a:outerShdw>
                </a:effectLst>
              </a:rPr>
              <a:t>Назад</a:t>
            </a:r>
          </a:p>
        </p:txBody>
      </p:sp>
    </p:spTree>
  </p:cSld>
  <p:clrMapOvr>
    <a:masterClrMapping/>
  </p:clrMapOvr>
  <p:transition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3" name="Group 23"/>
          <p:cNvGraphicFramePr>
            <a:graphicFrameLocks noGrp="1"/>
          </p:cNvGraphicFramePr>
          <p:nvPr>
            <p:extLst>
              <p:ext uri="{D42A27DB-BD31-4B8C-83A1-F6EECF244321}">
                <p14:modId xmlns:p14="http://schemas.microsoft.com/office/powerpoint/2010/main" val="879715899"/>
              </p:ext>
            </p:extLst>
          </p:nvPr>
        </p:nvGraphicFramePr>
        <p:xfrm>
          <a:off x="468313" y="620713"/>
          <a:ext cx="8207375" cy="5616575"/>
        </p:xfrm>
        <a:graphic>
          <a:graphicData uri="http://schemas.openxmlformats.org/drawingml/2006/table">
            <a:tbl>
              <a:tblPr/>
              <a:tblGrid>
                <a:gridCol w="2003425"/>
                <a:gridCol w="2149475"/>
                <a:gridCol w="4054475"/>
              </a:tblGrid>
              <a:tr h="5616575">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b="1" i="0" kern="1200" dirty="0" smtClean="0">
                          <a:solidFill>
                            <a:schemeClr val="tx1"/>
                          </a:solidFill>
                          <a:effectLst/>
                          <a:latin typeface="Times New Roman" panose="02020603050405020304" pitchFamily="18" charset="0"/>
                          <a:ea typeface="+mn-ea"/>
                          <a:cs typeface="+mn-cs"/>
                        </a:rPr>
                        <a:t>Neoclassical synthesis</a:t>
                      </a:r>
                      <a:r>
                        <a:rPr kumimoji="0" lang="ru-RU" sz="1800" b="1"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20</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century</a:t>
                      </a:r>
                      <a:endParaRPr kumimoji="0" lang="ru-RU" sz="10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1" kern="1200" dirty="0" smtClean="0">
                          <a:solidFill>
                            <a:schemeClr val="tx1"/>
                          </a:solidFill>
                          <a:effectLst/>
                          <a:latin typeface="Times New Roman" panose="02020603050405020304" pitchFamily="18" charset="0"/>
                          <a:ea typeface="+mn-ea"/>
                          <a:cs typeface="+mn-cs"/>
                        </a:rPr>
                        <a:t>Paul</a:t>
                      </a:r>
                      <a:r>
                        <a:rPr kumimoji="0" lang="en-US" b="1" i="1" kern="1200" baseline="0" dirty="0" smtClean="0">
                          <a:solidFill>
                            <a:schemeClr val="tx1"/>
                          </a:solidFill>
                          <a:effectLst/>
                          <a:latin typeface="Times New Roman" panose="02020603050405020304" pitchFamily="18" charset="0"/>
                          <a:ea typeface="+mn-ea"/>
                          <a:cs typeface="+mn-cs"/>
                        </a:rPr>
                        <a:t> </a:t>
                      </a:r>
                      <a:r>
                        <a:rPr kumimoji="0" lang="en-US" b="1" i="1" kern="1200" dirty="0" smtClean="0">
                          <a:solidFill>
                            <a:schemeClr val="tx1"/>
                          </a:solidFill>
                          <a:effectLst/>
                          <a:latin typeface="Times New Roman" panose="02020603050405020304" pitchFamily="18" charset="0"/>
                          <a:ea typeface="+mn-ea"/>
                          <a:cs typeface="+mn-cs"/>
                        </a:rPr>
                        <a:t>Samuelson </a:t>
                      </a: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Economics</a:t>
                      </a: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1948)</a:t>
                      </a:r>
                      <a:endParaRPr kumimoji="0" lang="ru-RU" sz="1800" b="0" i="0" u="none" strike="noStrike" cap="none" normalizeH="0" baseline="0" dirty="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anose="02020603050405020304" pitchFamily="18" charset="0"/>
                        </a:rPr>
                        <a:t>Existing market self-adjustment must be complemented by careful government regulation. In the real economy, it is important to achieve an optimal balance between the spontaneous forces of the market and conscious regulation, avoiding excessiveness of the latter and undermining of market incentives.</a:t>
                      </a:r>
                      <a:endParaRPr kumimoji="0" lang="ru-RU" sz="1800" b="0" i="0" u="none" strike="noStrike" cap="none" normalizeH="0" baseline="0" dirty="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useBgFill="1">
        <p:nvSpPr>
          <p:cNvPr id="20504" name="AutoShape 24">
            <a:hlinkClick r:id="rId2" action="ppaction://hlinksldjump" highlightClick="1"/>
          </p:cNvPr>
          <p:cNvSpPr>
            <a:spLocks noChangeArrowheads="1"/>
          </p:cNvSpPr>
          <p:nvPr/>
        </p:nvSpPr>
        <p:spPr bwMode="auto">
          <a:xfrm>
            <a:off x="8388350" y="0"/>
            <a:ext cx="755650" cy="549275"/>
          </a:xfrm>
          <a:prstGeom prst="actionButtonHome">
            <a:avLst/>
          </a:prstGeom>
          <a:ln w="9525">
            <a:noFill/>
            <a:miter lim="800000"/>
            <a:headEnd/>
            <a:tailEnd/>
          </a:ln>
          <a:effectLst/>
        </p:spPr>
        <p:txBody>
          <a:bodyPr wrap="none" anchor="ctr"/>
          <a:lstStyle/>
          <a:p>
            <a:pPr algn="ctr">
              <a:defRPr/>
            </a:pPr>
            <a:r>
              <a:rPr lang="ru-RU" sz="1000" b="1" i="1">
                <a:effectLst>
                  <a:outerShdw blurRad="38100" dist="38100" dir="2700000" algn="tl">
                    <a:srgbClr val="C0C0C0"/>
                  </a:outerShdw>
                </a:effectLst>
              </a:rPr>
              <a:t>К 1 разделу</a:t>
            </a:r>
          </a:p>
        </p:txBody>
      </p:sp>
      <p:sp useBgFill="1">
        <p:nvSpPr>
          <p:cNvPr id="20507" name="AutoShape 27">
            <a:hlinkClick r:id="" action="ppaction://hlinkshowjump?jump=nextslide"/>
          </p:cNvPr>
          <p:cNvSpPr>
            <a:spLocks noChangeArrowheads="1"/>
          </p:cNvSpPr>
          <p:nvPr/>
        </p:nvSpPr>
        <p:spPr bwMode="auto">
          <a:xfrm>
            <a:off x="8413750" y="6472238"/>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wrap="none" anchor="ctr"/>
          <a:lstStyle/>
          <a:p>
            <a:pPr algn="ctr">
              <a:defRPr/>
            </a:pPr>
            <a:r>
              <a:rPr lang="ru-RU" sz="1000" b="1" i="1">
                <a:effectLst>
                  <a:outerShdw blurRad="38100" dist="38100" dir="2700000" algn="tl">
                    <a:srgbClr val="C0C0C0"/>
                  </a:outerShdw>
                </a:effectLst>
              </a:rPr>
              <a:t>Вперёд</a:t>
            </a:r>
          </a:p>
        </p:txBody>
      </p:sp>
      <p:sp useBgFill="1">
        <p:nvSpPr>
          <p:cNvPr id="20508" name="AutoShape 28">
            <a:hlinkClick r:id="" action="ppaction://hlinkshowjump?jump=previousslide"/>
          </p:cNvPr>
          <p:cNvSpPr>
            <a:spLocks noChangeArrowheads="1"/>
          </p:cNvSpPr>
          <p:nvPr/>
        </p:nvSpPr>
        <p:spPr bwMode="auto">
          <a:xfrm rot="10800000">
            <a:off x="63500" y="6486525"/>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rot="10800000" wrap="none" anchor="ctr"/>
          <a:lstStyle/>
          <a:p>
            <a:pPr algn="ctr">
              <a:defRPr/>
            </a:pPr>
            <a:r>
              <a:rPr lang="ru-RU" sz="1000" b="1" i="1">
                <a:effectLst>
                  <a:outerShdw blurRad="38100" dist="38100" dir="2700000" algn="tl">
                    <a:srgbClr val="C0C0C0"/>
                  </a:outerShdw>
                </a:effectLst>
              </a:rPr>
              <a:t>Назад</a:t>
            </a:r>
          </a:p>
        </p:txBody>
      </p:sp>
    </p:spTree>
  </p:cSld>
  <p:clrMapOvr>
    <a:masterClrMapping/>
  </p:clrMapOvr>
  <p:transition advClick="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95536" y="1624329"/>
            <a:ext cx="8280920"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lang="ru-RU" dirty="0" smtClean="0">
              <a:latin typeface="Arial" pitchFamily="34" charset="0"/>
              <a:cs typeface="Arial" pitchFamily="34" charset="0"/>
            </a:endParaRPr>
          </a:p>
          <a:p>
            <a:pPr lvl="0" indent="450850" algn="just" fontAlgn="base">
              <a:spcBef>
                <a:spcPct val="0"/>
              </a:spcBef>
              <a:spcAft>
                <a:spcPct val="0"/>
              </a:spcAft>
            </a:pPr>
            <a:r>
              <a:rPr lang="en-US" sz="2400" b="1" dirty="0" smtClean="0">
                <a:latin typeface="+mj-lt"/>
                <a:cs typeface="Arial" pitchFamily="34" charset="0"/>
              </a:rPr>
              <a:t>1</a:t>
            </a:r>
            <a:r>
              <a:rPr lang="en-US" sz="2400" b="1" dirty="0">
                <a:latin typeface="+mj-lt"/>
                <a:cs typeface="Arial" pitchFamily="34" charset="0"/>
              </a:rPr>
              <a:t>) </a:t>
            </a:r>
            <a:r>
              <a:rPr lang="en-US" sz="2400" b="1" dirty="0">
                <a:effectLst>
                  <a:outerShdw blurRad="38100" dist="38100" dir="2700000" algn="tl">
                    <a:srgbClr val="000000">
                      <a:alpha val="43137"/>
                    </a:srgbClr>
                  </a:outerShdw>
                </a:effectLst>
                <a:latin typeface="+mj-lt"/>
                <a:cs typeface="Arial" pitchFamily="34" charset="0"/>
              </a:rPr>
              <a:t>E</a:t>
            </a:r>
            <a:r>
              <a:rPr lang="en-US" sz="2400" b="1" dirty="0" smtClean="0">
                <a:effectLst>
                  <a:outerShdw blurRad="38100" dist="38100" dir="2700000" algn="tl">
                    <a:srgbClr val="000000">
                      <a:alpha val="43137"/>
                    </a:srgbClr>
                  </a:outerShdw>
                </a:effectLst>
                <a:latin typeface="+mj-lt"/>
                <a:cs typeface="Arial" pitchFamily="34" charset="0"/>
              </a:rPr>
              <a:t>conomic </a:t>
            </a:r>
            <a:r>
              <a:rPr lang="en-US" sz="2400" b="1" dirty="0">
                <a:effectLst>
                  <a:outerShdw blurRad="38100" dist="38100" dir="2700000" algn="tl">
                    <a:srgbClr val="000000">
                      <a:alpha val="43137"/>
                    </a:srgbClr>
                  </a:outerShdw>
                </a:effectLst>
                <a:latin typeface="+mj-lt"/>
                <a:cs typeface="Arial" pitchFamily="34" charset="0"/>
              </a:rPr>
              <a:t>theory </a:t>
            </a:r>
            <a:r>
              <a:rPr lang="en-US" sz="2400" b="1" dirty="0">
                <a:latin typeface="+mj-lt"/>
                <a:cs typeface="Arial" pitchFamily="34" charset="0"/>
              </a:rPr>
              <a:t>studies the economic (production) relations - the relations between people, developing in the process of production, distribution, exchange and consumption of goods and services.</a:t>
            </a:r>
            <a:endParaRPr lang="ru-RU" sz="2400" b="1" i="1" dirty="0" smtClean="0">
              <a:latin typeface="+mj-lt"/>
              <a:cs typeface="Arial" pitchFamily="34" charset="0"/>
            </a:endParaRPr>
          </a:p>
          <a:p>
            <a:pPr lvl="0" indent="450850" algn="just" fontAlgn="base">
              <a:spcBef>
                <a:spcPct val="0"/>
              </a:spcBef>
              <a:spcAft>
                <a:spcPct val="0"/>
              </a:spcAft>
            </a:pPr>
            <a:r>
              <a:rPr lang="ru-RU" sz="2400" b="1" dirty="0" smtClean="0"/>
              <a:t>2) </a:t>
            </a:r>
            <a:r>
              <a:rPr lang="en-US" sz="2400" b="1" dirty="0">
                <a:effectLst>
                  <a:outerShdw blurRad="38100" dist="38100" dir="2700000" algn="tl">
                    <a:srgbClr val="000000">
                      <a:alpha val="43137"/>
                    </a:srgbClr>
                  </a:outerShdw>
                </a:effectLst>
              </a:rPr>
              <a:t>Economics </a:t>
            </a:r>
            <a:r>
              <a:rPr lang="en-US" sz="2400" b="1" dirty="0"/>
              <a:t>(the theory of modern market economy) is exploring the most effective ways of using limited resources to maximize the satisfaction of the unlimited needs of people.</a:t>
            </a:r>
            <a:endParaRPr kumimoji="0" lang="ru-RU"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3" name="Прямоугольник 2"/>
          <p:cNvSpPr/>
          <p:nvPr/>
        </p:nvSpPr>
        <p:spPr>
          <a:xfrm>
            <a:off x="2182627" y="980728"/>
            <a:ext cx="4706738" cy="461665"/>
          </a:xfrm>
          <a:prstGeom prst="rect">
            <a:avLst/>
          </a:prstGeom>
        </p:spPr>
        <p:txBody>
          <a:bodyPr wrap="none">
            <a:spAutoFit/>
          </a:bodyPr>
          <a:lstStyle/>
          <a:p>
            <a:pPr lvl="0" indent="450850" fontAlgn="base">
              <a:spcBef>
                <a:spcPct val="0"/>
              </a:spcBef>
              <a:spcAft>
                <a:spcPct val="0"/>
              </a:spcAft>
            </a:pPr>
            <a:r>
              <a:rPr lang="en-US" sz="2400" b="1" dirty="0" smtClean="0">
                <a:solidFill>
                  <a:srgbClr val="C00000"/>
                </a:solidFill>
                <a:effectLst>
                  <a:outerShdw blurRad="38100" dist="38100" dir="2700000" algn="tl">
                    <a:srgbClr val="000000">
                      <a:alpha val="43137"/>
                    </a:srgbClr>
                  </a:outerShdw>
                </a:effectLst>
                <a:latin typeface="Arial" pitchFamily="34" charset="0"/>
                <a:cs typeface="Arial" pitchFamily="34" charset="0"/>
              </a:rPr>
              <a:t>Subject of Economic theory</a:t>
            </a:r>
            <a:endParaRPr lang="ru-RU" sz="2400" b="1" dirty="0" smtClean="0">
              <a:solidFill>
                <a:srgbClr val="C00000"/>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4"/>
          <p:cNvSpPr>
            <a:spLocks noChangeArrowheads="1"/>
          </p:cNvSpPr>
          <p:nvPr/>
        </p:nvSpPr>
        <p:spPr bwMode="auto">
          <a:xfrm>
            <a:off x="427038" y="765175"/>
            <a:ext cx="2947987" cy="1008063"/>
          </a:xfrm>
          <a:prstGeom prst="roundRect">
            <a:avLst>
              <a:gd name="adj" fmla="val 16667"/>
            </a:avLst>
          </a:prstGeom>
          <a:solidFill>
            <a:schemeClr val="bg1"/>
          </a:solidFill>
          <a:ln w="12700">
            <a:solidFill>
              <a:schemeClr val="tx1"/>
            </a:solidFill>
            <a:round/>
            <a:headEnd/>
            <a:tailEnd/>
          </a:ln>
        </p:spPr>
        <p:txBody>
          <a:bodyPr anchor="ctr"/>
          <a:lstStyle/>
          <a:p>
            <a:pPr algn="ctr"/>
            <a:r>
              <a:rPr lang="en-US" dirty="0"/>
              <a:t>Economic</a:t>
            </a:r>
          </a:p>
          <a:p>
            <a:pPr algn="ctr"/>
            <a:r>
              <a:rPr lang="en-US" dirty="0" smtClean="0"/>
              <a:t>sciences</a:t>
            </a:r>
            <a:endParaRPr lang="ru-RU" dirty="0"/>
          </a:p>
        </p:txBody>
      </p:sp>
      <p:sp>
        <p:nvSpPr>
          <p:cNvPr id="10243" name="AutoShape 5"/>
          <p:cNvSpPr>
            <a:spLocks noChangeArrowheads="1"/>
          </p:cNvSpPr>
          <p:nvPr/>
        </p:nvSpPr>
        <p:spPr bwMode="auto">
          <a:xfrm>
            <a:off x="5754688" y="760413"/>
            <a:ext cx="2994025" cy="1017587"/>
          </a:xfrm>
          <a:prstGeom prst="roundRect">
            <a:avLst>
              <a:gd name="adj" fmla="val 16667"/>
            </a:avLst>
          </a:prstGeom>
          <a:solidFill>
            <a:schemeClr val="bg1"/>
          </a:solidFill>
          <a:ln w="12700">
            <a:solidFill>
              <a:schemeClr val="tx1"/>
            </a:solidFill>
            <a:round/>
            <a:headEnd/>
            <a:tailEnd/>
          </a:ln>
        </p:spPr>
        <p:txBody>
          <a:bodyPr anchor="ctr"/>
          <a:lstStyle/>
          <a:p>
            <a:pPr algn="ctr"/>
            <a:r>
              <a:rPr lang="en-US" dirty="0"/>
              <a:t>General theoretical basis of the system of economic sciences</a:t>
            </a:r>
            <a:r>
              <a:rPr lang="ru-RU" dirty="0" smtClean="0"/>
              <a:t> </a:t>
            </a:r>
            <a:endParaRPr lang="ru-RU" dirty="0"/>
          </a:p>
        </p:txBody>
      </p:sp>
      <p:sp>
        <p:nvSpPr>
          <p:cNvPr id="10244" name="AutoShape 6"/>
          <p:cNvSpPr>
            <a:spLocks noChangeArrowheads="1"/>
          </p:cNvSpPr>
          <p:nvPr/>
        </p:nvSpPr>
        <p:spPr bwMode="auto">
          <a:xfrm>
            <a:off x="2874963" y="777270"/>
            <a:ext cx="3313112" cy="983873"/>
          </a:xfrm>
          <a:prstGeom prst="hexagon">
            <a:avLst>
              <a:gd name="adj" fmla="val 89188"/>
              <a:gd name="vf" fmla="val 115470"/>
            </a:avLst>
          </a:prstGeom>
          <a:solidFill>
            <a:schemeClr val="bg1"/>
          </a:solidFill>
          <a:ln w="12700">
            <a:solidFill>
              <a:schemeClr val="tx1"/>
            </a:solidFill>
            <a:miter lim="800000"/>
            <a:headEnd/>
            <a:tailEnd/>
          </a:ln>
        </p:spPr>
        <p:txBody>
          <a:bodyPr anchor="ctr">
            <a:spAutoFit/>
          </a:bodyPr>
          <a:lstStyle/>
          <a:p>
            <a:pPr algn="ctr"/>
            <a:r>
              <a:rPr lang="en-US" b="1" dirty="0">
                <a:effectLst>
                  <a:outerShdw blurRad="38100" dist="38100" dir="2700000" algn="tl">
                    <a:srgbClr val="000000">
                      <a:alpha val="43137"/>
                    </a:srgbClr>
                  </a:outerShdw>
                </a:effectLst>
                <a:cs typeface="Arial" pitchFamily="34" charset="0"/>
              </a:rPr>
              <a:t>Economic theory</a:t>
            </a:r>
            <a:endParaRPr lang="ru-RU" dirty="0"/>
          </a:p>
        </p:txBody>
      </p:sp>
      <p:sp>
        <p:nvSpPr>
          <p:cNvPr id="10245" name="AutoShape 7"/>
          <p:cNvSpPr>
            <a:spLocks noChangeArrowheads="1"/>
          </p:cNvSpPr>
          <p:nvPr/>
        </p:nvSpPr>
        <p:spPr bwMode="auto">
          <a:xfrm rot="10800000">
            <a:off x="468313" y="2420938"/>
            <a:ext cx="8353425" cy="360362"/>
          </a:xfrm>
          <a:custGeom>
            <a:avLst/>
            <a:gdLst>
              <a:gd name="T0" fmla="*/ 8019675 w 21600"/>
              <a:gd name="T1" fmla="*/ 180181 h 21600"/>
              <a:gd name="T2" fmla="*/ 4176713 w 21600"/>
              <a:gd name="T3" fmla="*/ 360362 h 21600"/>
              <a:gd name="T4" fmla="*/ 333750 w 21600"/>
              <a:gd name="T5" fmla="*/ 180181 h 21600"/>
              <a:gd name="T6" fmla="*/ 4176713 w 21600"/>
              <a:gd name="T7" fmla="*/ 0 h 21600"/>
              <a:gd name="T8" fmla="*/ 0 60000 65536"/>
              <a:gd name="T9" fmla="*/ 0 60000 65536"/>
              <a:gd name="T10" fmla="*/ 0 60000 65536"/>
              <a:gd name="T11" fmla="*/ 0 60000 65536"/>
              <a:gd name="T12" fmla="*/ 2663 w 21600"/>
              <a:gd name="T13" fmla="*/ 2663 h 21600"/>
              <a:gd name="T14" fmla="*/ 18937 w 21600"/>
              <a:gd name="T15" fmla="*/ 18937 h 21600"/>
            </a:gdLst>
            <a:ahLst/>
            <a:cxnLst>
              <a:cxn ang="T8">
                <a:pos x="T0" y="T1"/>
              </a:cxn>
              <a:cxn ang="T9">
                <a:pos x="T2" y="T3"/>
              </a:cxn>
              <a:cxn ang="T10">
                <a:pos x="T4" y="T5"/>
              </a:cxn>
              <a:cxn ang="T11">
                <a:pos x="T6" y="T7"/>
              </a:cxn>
            </a:cxnLst>
            <a:rect l="T12" t="T13" r="T14" b="T15"/>
            <a:pathLst>
              <a:path w="21600" h="21600">
                <a:moveTo>
                  <a:pt x="0" y="0"/>
                </a:moveTo>
                <a:lnTo>
                  <a:pt x="1725" y="21600"/>
                </a:lnTo>
                <a:lnTo>
                  <a:pt x="19875" y="21600"/>
                </a:lnTo>
                <a:lnTo>
                  <a:pt x="21600" y="0"/>
                </a:lnTo>
                <a:close/>
              </a:path>
            </a:pathLst>
          </a:custGeom>
          <a:solidFill>
            <a:schemeClr val="bg1"/>
          </a:solidFill>
          <a:ln w="12700">
            <a:solidFill>
              <a:schemeClr val="tx1"/>
            </a:solidFill>
            <a:miter lim="800000"/>
            <a:headEnd/>
            <a:tailEnd/>
          </a:ln>
        </p:spPr>
        <p:txBody>
          <a:bodyPr rot="10800000" wrap="none" anchor="ctr"/>
          <a:lstStyle/>
          <a:p>
            <a:pPr algn="ctr"/>
            <a:r>
              <a:rPr lang="en-US" dirty="0" smtClean="0"/>
              <a:t>specific </a:t>
            </a:r>
            <a:r>
              <a:rPr lang="en-US" dirty="0"/>
              <a:t>economic sciences</a:t>
            </a:r>
            <a:r>
              <a:rPr lang="ru-RU" dirty="0" smtClean="0"/>
              <a:t> </a:t>
            </a:r>
            <a:endParaRPr lang="ru-RU" dirty="0"/>
          </a:p>
        </p:txBody>
      </p:sp>
      <p:sp>
        <p:nvSpPr>
          <p:cNvPr id="10246" name="AutoShape 8"/>
          <p:cNvSpPr>
            <a:spLocks noChangeArrowheads="1"/>
          </p:cNvSpPr>
          <p:nvPr/>
        </p:nvSpPr>
        <p:spPr bwMode="auto">
          <a:xfrm>
            <a:off x="611188" y="2997200"/>
            <a:ext cx="2520950" cy="719138"/>
          </a:xfrm>
          <a:prstGeom prst="roundRect">
            <a:avLst>
              <a:gd name="adj" fmla="val 16667"/>
            </a:avLst>
          </a:prstGeom>
          <a:solidFill>
            <a:schemeClr val="bg1"/>
          </a:solidFill>
          <a:ln w="12700">
            <a:solidFill>
              <a:schemeClr val="tx1"/>
            </a:solidFill>
            <a:round/>
            <a:headEnd/>
            <a:tailEnd/>
          </a:ln>
        </p:spPr>
        <p:txBody>
          <a:bodyPr wrap="none" anchor="ctr"/>
          <a:lstStyle/>
          <a:p>
            <a:pPr algn="ctr"/>
            <a:r>
              <a:rPr lang="en-US" dirty="0" smtClean="0"/>
              <a:t>Sectoral sciences</a:t>
            </a:r>
            <a:endParaRPr lang="ru-RU" dirty="0"/>
          </a:p>
        </p:txBody>
      </p:sp>
      <p:sp>
        <p:nvSpPr>
          <p:cNvPr id="10247" name="AutoShape 9"/>
          <p:cNvSpPr>
            <a:spLocks noChangeArrowheads="1"/>
          </p:cNvSpPr>
          <p:nvPr/>
        </p:nvSpPr>
        <p:spPr bwMode="auto">
          <a:xfrm>
            <a:off x="6300788" y="2997200"/>
            <a:ext cx="2520950" cy="719138"/>
          </a:xfrm>
          <a:prstGeom prst="roundRect">
            <a:avLst>
              <a:gd name="adj" fmla="val 16667"/>
            </a:avLst>
          </a:prstGeom>
          <a:solidFill>
            <a:schemeClr val="bg1"/>
          </a:solidFill>
          <a:ln w="12700">
            <a:solidFill>
              <a:schemeClr val="tx1"/>
            </a:solidFill>
            <a:round/>
            <a:headEnd/>
            <a:tailEnd/>
          </a:ln>
        </p:spPr>
        <p:txBody>
          <a:bodyPr wrap="none" anchor="ctr"/>
          <a:lstStyle/>
          <a:p>
            <a:pPr algn="ctr"/>
            <a:r>
              <a:rPr lang="en-US" dirty="0" smtClean="0"/>
              <a:t>with </a:t>
            </a:r>
            <a:r>
              <a:rPr lang="en-US" dirty="0"/>
              <a:t>others</a:t>
            </a:r>
          </a:p>
          <a:p>
            <a:pPr algn="ctr"/>
            <a:r>
              <a:rPr lang="en-US" dirty="0"/>
              <a:t>sciences</a:t>
            </a:r>
            <a:endParaRPr lang="ru-RU" dirty="0"/>
          </a:p>
        </p:txBody>
      </p:sp>
      <p:sp>
        <p:nvSpPr>
          <p:cNvPr id="10248" name="AutoShape 10"/>
          <p:cNvSpPr>
            <a:spLocks noChangeArrowheads="1"/>
          </p:cNvSpPr>
          <p:nvPr/>
        </p:nvSpPr>
        <p:spPr bwMode="auto">
          <a:xfrm>
            <a:off x="3492500" y="2997200"/>
            <a:ext cx="2520950" cy="719138"/>
          </a:xfrm>
          <a:prstGeom prst="roundRect">
            <a:avLst>
              <a:gd name="adj" fmla="val 16667"/>
            </a:avLst>
          </a:prstGeom>
          <a:solidFill>
            <a:schemeClr val="bg1"/>
          </a:solidFill>
          <a:ln w="12700">
            <a:solidFill>
              <a:schemeClr val="tx1"/>
            </a:solidFill>
            <a:round/>
            <a:headEnd/>
            <a:tailEnd/>
          </a:ln>
        </p:spPr>
        <p:txBody>
          <a:bodyPr wrap="none" anchor="ctr"/>
          <a:lstStyle/>
          <a:p>
            <a:pPr algn="ctr"/>
            <a:r>
              <a:rPr lang="en-US" dirty="0"/>
              <a:t>functional</a:t>
            </a:r>
          </a:p>
          <a:p>
            <a:pPr algn="ctr"/>
            <a:r>
              <a:rPr lang="en-US" dirty="0" smtClean="0"/>
              <a:t>sciences</a:t>
            </a:r>
            <a:endParaRPr lang="ru-RU" dirty="0"/>
          </a:p>
        </p:txBody>
      </p:sp>
      <p:sp>
        <p:nvSpPr>
          <p:cNvPr id="10249" name="AutoShape 11"/>
          <p:cNvSpPr>
            <a:spLocks noChangeArrowheads="1"/>
          </p:cNvSpPr>
          <p:nvPr/>
        </p:nvSpPr>
        <p:spPr bwMode="auto">
          <a:xfrm rot="10800000">
            <a:off x="684213" y="3716338"/>
            <a:ext cx="2376487" cy="2233612"/>
          </a:xfrm>
          <a:prstGeom prst="triangle">
            <a:avLst>
              <a:gd name="adj" fmla="val 50000"/>
            </a:avLst>
          </a:prstGeom>
          <a:solidFill>
            <a:schemeClr val="bg1"/>
          </a:solidFill>
          <a:ln w="12700">
            <a:solidFill>
              <a:schemeClr val="tx1"/>
            </a:solidFill>
            <a:miter lim="800000"/>
            <a:headEnd/>
            <a:tailEnd/>
          </a:ln>
        </p:spPr>
        <p:txBody>
          <a:bodyPr wrap="none" anchor="ctr"/>
          <a:lstStyle/>
          <a:p>
            <a:endParaRPr lang="ru-RU"/>
          </a:p>
        </p:txBody>
      </p:sp>
      <p:sp>
        <p:nvSpPr>
          <p:cNvPr id="10250" name="AutoShape 12"/>
          <p:cNvSpPr>
            <a:spLocks noChangeArrowheads="1"/>
          </p:cNvSpPr>
          <p:nvPr/>
        </p:nvSpPr>
        <p:spPr bwMode="auto">
          <a:xfrm rot="10800000">
            <a:off x="3563938" y="3716338"/>
            <a:ext cx="2376487" cy="2233612"/>
          </a:xfrm>
          <a:prstGeom prst="triangle">
            <a:avLst>
              <a:gd name="adj" fmla="val 50000"/>
            </a:avLst>
          </a:prstGeom>
          <a:solidFill>
            <a:schemeClr val="bg1"/>
          </a:solidFill>
          <a:ln w="12700">
            <a:solidFill>
              <a:schemeClr val="tx1"/>
            </a:solidFill>
            <a:miter lim="800000"/>
            <a:headEnd/>
            <a:tailEnd/>
          </a:ln>
        </p:spPr>
        <p:txBody>
          <a:bodyPr wrap="none" anchor="ctr"/>
          <a:lstStyle/>
          <a:p>
            <a:endParaRPr lang="ru-RU"/>
          </a:p>
        </p:txBody>
      </p:sp>
      <p:sp>
        <p:nvSpPr>
          <p:cNvPr id="10251" name="AutoShape 13"/>
          <p:cNvSpPr>
            <a:spLocks noChangeArrowheads="1"/>
          </p:cNvSpPr>
          <p:nvPr/>
        </p:nvSpPr>
        <p:spPr bwMode="auto">
          <a:xfrm rot="10800000">
            <a:off x="6372225" y="3716338"/>
            <a:ext cx="2376488" cy="2233612"/>
          </a:xfrm>
          <a:prstGeom prst="triangle">
            <a:avLst>
              <a:gd name="adj" fmla="val 50000"/>
            </a:avLst>
          </a:prstGeom>
          <a:solidFill>
            <a:schemeClr val="bg1"/>
          </a:solidFill>
          <a:ln w="12700">
            <a:solidFill>
              <a:schemeClr val="tx1"/>
            </a:solidFill>
            <a:miter lim="800000"/>
            <a:headEnd/>
            <a:tailEnd/>
          </a:ln>
        </p:spPr>
        <p:txBody>
          <a:bodyPr wrap="none" anchor="ctr"/>
          <a:lstStyle/>
          <a:p>
            <a:endParaRPr lang="ru-RU"/>
          </a:p>
        </p:txBody>
      </p:sp>
      <p:sp>
        <p:nvSpPr>
          <p:cNvPr id="10252" name="Rectangle 14"/>
          <p:cNvSpPr>
            <a:spLocks noChangeArrowheads="1"/>
          </p:cNvSpPr>
          <p:nvPr/>
        </p:nvSpPr>
        <p:spPr bwMode="auto">
          <a:xfrm>
            <a:off x="539750" y="3860800"/>
            <a:ext cx="2663825" cy="1944688"/>
          </a:xfrm>
          <a:prstGeom prst="rect">
            <a:avLst/>
          </a:prstGeom>
          <a:solidFill>
            <a:schemeClr val="bg1"/>
          </a:solidFill>
          <a:ln w="12700">
            <a:solidFill>
              <a:schemeClr val="tx1"/>
            </a:solidFill>
            <a:miter lim="800000"/>
            <a:headEnd/>
            <a:tailEnd/>
          </a:ln>
        </p:spPr>
        <p:txBody>
          <a:bodyPr anchor="ctr"/>
          <a:lstStyle/>
          <a:p>
            <a:pPr>
              <a:buFontTx/>
              <a:buChar char="•"/>
            </a:pPr>
            <a:r>
              <a:rPr lang="en-US" dirty="0" smtClean="0"/>
              <a:t> industrial </a:t>
            </a:r>
            <a:r>
              <a:rPr lang="en-US" dirty="0" smtClean="0"/>
              <a:t>economics</a:t>
            </a:r>
          </a:p>
          <a:p>
            <a:pPr>
              <a:buFontTx/>
              <a:buChar char="•"/>
            </a:pPr>
            <a:r>
              <a:rPr lang="en-US" dirty="0" smtClean="0"/>
              <a:t> construction economics</a:t>
            </a:r>
          </a:p>
          <a:p>
            <a:pPr>
              <a:buFontTx/>
              <a:buChar char="•"/>
            </a:pPr>
            <a:r>
              <a:rPr lang="en-US" dirty="0" smtClean="0"/>
              <a:t> banking</a:t>
            </a:r>
            <a:endParaRPr lang="en-US" dirty="0" smtClean="0"/>
          </a:p>
          <a:p>
            <a:pPr>
              <a:buFontTx/>
              <a:buChar char="•"/>
            </a:pPr>
            <a:r>
              <a:rPr lang="ru-RU" dirty="0" smtClean="0"/>
              <a:t> </a:t>
            </a:r>
            <a:r>
              <a:rPr lang="en-US" dirty="0"/>
              <a:t>labor economics</a:t>
            </a:r>
            <a:endParaRPr lang="ru-RU" dirty="0"/>
          </a:p>
        </p:txBody>
      </p:sp>
      <p:sp>
        <p:nvSpPr>
          <p:cNvPr id="10253" name="Rectangle 15"/>
          <p:cNvSpPr>
            <a:spLocks noChangeArrowheads="1"/>
          </p:cNvSpPr>
          <p:nvPr/>
        </p:nvSpPr>
        <p:spPr bwMode="auto">
          <a:xfrm>
            <a:off x="3419475" y="3860800"/>
            <a:ext cx="2663825" cy="1944688"/>
          </a:xfrm>
          <a:prstGeom prst="rect">
            <a:avLst/>
          </a:prstGeom>
          <a:solidFill>
            <a:schemeClr val="bg1"/>
          </a:solidFill>
          <a:ln w="12700">
            <a:solidFill>
              <a:schemeClr val="tx1"/>
            </a:solidFill>
            <a:miter lim="800000"/>
            <a:headEnd/>
            <a:tailEnd/>
          </a:ln>
        </p:spPr>
        <p:txBody>
          <a:bodyPr wrap="none" anchor="ctr"/>
          <a:lstStyle/>
          <a:p>
            <a:pPr>
              <a:buFontTx/>
              <a:buChar char="•"/>
            </a:pPr>
            <a:r>
              <a:rPr lang="en-US" dirty="0"/>
              <a:t> </a:t>
            </a:r>
            <a:r>
              <a:rPr lang="en-US" dirty="0" smtClean="0"/>
              <a:t>accounting</a:t>
            </a:r>
          </a:p>
          <a:p>
            <a:pPr>
              <a:buFontTx/>
              <a:buChar char="•"/>
            </a:pPr>
            <a:r>
              <a:rPr lang="en-US" dirty="0"/>
              <a:t> </a:t>
            </a:r>
            <a:r>
              <a:rPr lang="en-US" dirty="0" smtClean="0"/>
              <a:t>management</a:t>
            </a:r>
          </a:p>
          <a:p>
            <a:pPr>
              <a:buFontTx/>
              <a:buChar char="•"/>
            </a:pPr>
            <a:r>
              <a:rPr lang="en-US" dirty="0"/>
              <a:t> </a:t>
            </a:r>
            <a:r>
              <a:rPr lang="en-US" dirty="0" smtClean="0"/>
              <a:t>statistics</a:t>
            </a:r>
          </a:p>
          <a:p>
            <a:pPr>
              <a:buFontTx/>
              <a:buChar char="•"/>
            </a:pPr>
            <a:r>
              <a:rPr lang="en-US" dirty="0" smtClean="0"/>
              <a:t> finance</a:t>
            </a:r>
          </a:p>
          <a:p>
            <a:pPr>
              <a:buFontTx/>
              <a:buChar char="•"/>
            </a:pPr>
            <a:r>
              <a:rPr lang="en-US" dirty="0"/>
              <a:t> </a:t>
            </a:r>
            <a:r>
              <a:rPr lang="en-US" dirty="0" smtClean="0"/>
              <a:t>marketing</a:t>
            </a:r>
            <a:r>
              <a:rPr lang="ru-RU" dirty="0" smtClean="0"/>
              <a:t> </a:t>
            </a:r>
            <a:endParaRPr lang="ru-RU" dirty="0"/>
          </a:p>
        </p:txBody>
      </p:sp>
      <p:sp>
        <p:nvSpPr>
          <p:cNvPr id="10254" name="Rectangle 16"/>
          <p:cNvSpPr>
            <a:spLocks noChangeArrowheads="1"/>
          </p:cNvSpPr>
          <p:nvPr/>
        </p:nvSpPr>
        <p:spPr bwMode="auto">
          <a:xfrm>
            <a:off x="6229350" y="3860800"/>
            <a:ext cx="2663825" cy="1944688"/>
          </a:xfrm>
          <a:prstGeom prst="rect">
            <a:avLst/>
          </a:prstGeom>
          <a:solidFill>
            <a:schemeClr val="bg1"/>
          </a:solidFill>
          <a:ln w="12700">
            <a:solidFill>
              <a:schemeClr val="tx1"/>
            </a:solidFill>
            <a:miter lim="800000"/>
            <a:headEnd/>
            <a:tailEnd/>
          </a:ln>
        </p:spPr>
        <p:txBody>
          <a:bodyPr anchor="ctr"/>
          <a:lstStyle/>
          <a:p>
            <a:pPr>
              <a:buFontTx/>
              <a:buChar char="•"/>
            </a:pPr>
            <a:r>
              <a:rPr lang="en-US" dirty="0" smtClean="0"/>
              <a:t> economic geography</a:t>
            </a:r>
            <a:endParaRPr lang="en-US" dirty="0"/>
          </a:p>
          <a:p>
            <a:pPr>
              <a:buFontTx/>
              <a:buChar char="•"/>
            </a:pPr>
            <a:r>
              <a:rPr lang="en-US" dirty="0"/>
              <a:t>  economic history</a:t>
            </a:r>
          </a:p>
          <a:p>
            <a:pPr>
              <a:buFontTx/>
              <a:buChar char="•"/>
            </a:pPr>
            <a:r>
              <a:rPr lang="en-US" dirty="0"/>
              <a:t>  economic psychology</a:t>
            </a:r>
          </a:p>
          <a:p>
            <a:pPr>
              <a:buFontTx/>
              <a:buChar char="•"/>
            </a:pPr>
            <a:r>
              <a:rPr lang="en-US" dirty="0"/>
              <a:t>  demography</a:t>
            </a:r>
            <a:endParaRPr lang="ru-RU" dirty="0"/>
          </a:p>
        </p:txBody>
      </p:sp>
      <p:sp>
        <p:nvSpPr>
          <p:cNvPr id="10255" name="AutoShape 17"/>
          <p:cNvSpPr>
            <a:spLocks noChangeArrowheads="1"/>
          </p:cNvSpPr>
          <p:nvPr/>
        </p:nvSpPr>
        <p:spPr bwMode="auto">
          <a:xfrm rot="10800000">
            <a:off x="1187450" y="1916113"/>
            <a:ext cx="1584325" cy="360362"/>
          </a:xfrm>
          <a:prstGeom prst="triangle">
            <a:avLst>
              <a:gd name="adj" fmla="val 50000"/>
            </a:avLst>
          </a:prstGeom>
          <a:solidFill>
            <a:schemeClr val="bg1"/>
          </a:solidFill>
          <a:ln w="12700">
            <a:solidFill>
              <a:schemeClr val="tx1"/>
            </a:solidFill>
            <a:miter lim="800000"/>
            <a:headEnd/>
            <a:tailEnd/>
          </a:ln>
        </p:spPr>
        <p:txBody>
          <a:bodyPr wrap="none" anchor="ctr"/>
          <a:lstStyle/>
          <a:p>
            <a:endParaRPr lang="ru-RU"/>
          </a:p>
        </p:txBody>
      </p:sp>
      <p:sp>
        <p:nvSpPr>
          <p:cNvPr id="8210" name="Rectangle 18"/>
          <p:cNvSpPr>
            <a:spLocks noChangeArrowheads="1"/>
          </p:cNvSpPr>
          <p:nvPr/>
        </p:nvSpPr>
        <p:spPr bwMode="auto">
          <a:xfrm>
            <a:off x="2528905" y="6246902"/>
            <a:ext cx="4067139" cy="369332"/>
          </a:xfrm>
          <a:prstGeom prst="rect">
            <a:avLst/>
          </a:prstGeom>
          <a:noFill/>
          <a:ln w="9525">
            <a:noFill/>
            <a:miter lim="800000"/>
            <a:headEnd/>
            <a:tailEnd/>
          </a:ln>
          <a:effectLst/>
        </p:spPr>
        <p:txBody>
          <a:bodyPr wrap="none">
            <a:spAutoFit/>
          </a:bodyPr>
          <a:lstStyle/>
          <a:p>
            <a:pPr>
              <a:defRPr/>
            </a:pPr>
            <a:r>
              <a:rPr lang="ru-RU" b="1" i="1" dirty="0" smtClean="0">
                <a:effectLst>
                  <a:outerShdw blurRad="38100" dist="38100" dir="2700000" algn="tl">
                    <a:srgbClr val="FFFFFF"/>
                  </a:outerShdw>
                </a:effectLst>
              </a:rPr>
              <a:t> </a:t>
            </a:r>
            <a:r>
              <a:rPr lang="en-US" b="1" i="1" dirty="0">
                <a:effectLst>
                  <a:outerShdw blurRad="38100" dist="38100" dir="2700000" algn="tl">
                    <a:srgbClr val="FFFFFF"/>
                  </a:outerShdw>
                </a:effectLst>
              </a:rPr>
              <a:t>System of Economic Sciences</a:t>
            </a:r>
            <a:endParaRPr lang="ru-RU" sz="2000" dirty="0">
              <a:solidFill>
                <a:srgbClr val="C00000"/>
              </a:solidFill>
            </a:endParaRPr>
          </a:p>
        </p:txBody>
      </p:sp>
      <p:sp useBgFill="1">
        <p:nvSpPr>
          <p:cNvPr id="8211" name="AutoShape 19">
            <a:hlinkClick r:id="rId2" action="ppaction://hlinksldjump" highlightClick="1"/>
          </p:cNvPr>
          <p:cNvSpPr>
            <a:spLocks noChangeArrowheads="1"/>
          </p:cNvSpPr>
          <p:nvPr/>
        </p:nvSpPr>
        <p:spPr bwMode="auto">
          <a:xfrm>
            <a:off x="8388350" y="0"/>
            <a:ext cx="755650" cy="549275"/>
          </a:xfrm>
          <a:prstGeom prst="actionButtonHome">
            <a:avLst/>
          </a:prstGeom>
          <a:ln w="9525">
            <a:noFill/>
            <a:miter lim="800000"/>
            <a:headEnd/>
            <a:tailEnd/>
          </a:ln>
          <a:effectLst/>
        </p:spPr>
        <p:txBody>
          <a:bodyPr wrap="none" anchor="ctr"/>
          <a:lstStyle/>
          <a:p>
            <a:pPr algn="ctr">
              <a:defRPr/>
            </a:pPr>
            <a:r>
              <a:rPr lang="ru-RU" sz="1000" b="1" i="1">
                <a:effectLst>
                  <a:outerShdw blurRad="38100" dist="38100" dir="2700000" algn="tl">
                    <a:srgbClr val="C0C0C0"/>
                  </a:outerShdw>
                </a:effectLst>
              </a:rPr>
              <a:t>К 1 разделу</a:t>
            </a:r>
          </a:p>
        </p:txBody>
      </p:sp>
      <p:sp useBgFill="1">
        <p:nvSpPr>
          <p:cNvPr id="8214" name="AutoShape 22">
            <a:hlinkClick r:id="" action="ppaction://hlinkshowjump?jump=nextslide"/>
          </p:cNvPr>
          <p:cNvSpPr>
            <a:spLocks noChangeArrowheads="1"/>
          </p:cNvSpPr>
          <p:nvPr/>
        </p:nvSpPr>
        <p:spPr bwMode="auto">
          <a:xfrm>
            <a:off x="8413750" y="6472238"/>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wrap="none" anchor="ctr"/>
          <a:lstStyle/>
          <a:p>
            <a:pPr algn="ctr">
              <a:defRPr/>
            </a:pPr>
            <a:r>
              <a:rPr lang="ru-RU" sz="1000" b="1" i="1">
                <a:effectLst>
                  <a:outerShdw blurRad="38100" dist="38100" dir="2700000" algn="tl">
                    <a:srgbClr val="C0C0C0"/>
                  </a:outerShdw>
                </a:effectLst>
              </a:rPr>
              <a:t>Вперёд</a:t>
            </a:r>
          </a:p>
        </p:txBody>
      </p:sp>
      <p:sp useBgFill="1">
        <p:nvSpPr>
          <p:cNvPr id="8215" name="AutoShape 23">
            <a:hlinkClick r:id="" action="ppaction://hlinkshowjump?jump=previousslide"/>
          </p:cNvPr>
          <p:cNvSpPr>
            <a:spLocks noChangeArrowheads="1"/>
          </p:cNvSpPr>
          <p:nvPr/>
        </p:nvSpPr>
        <p:spPr bwMode="auto">
          <a:xfrm rot="10800000">
            <a:off x="63500" y="6486525"/>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rot="10800000" wrap="none" anchor="ctr"/>
          <a:lstStyle/>
          <a:p>
            <a:pPr algn="ctr">
              <a:defRPr/>
            </a:pPr>
            <a:r>
              <a:rPr lang="ru-RU" sz="1000" b="1" i="1">
                <a:effectLst>
                  <a:outerShdw blurRad="38100" dist="38100" dir="2700000" algn="tl">
                    <a:srgbClr val="C0C0C0"/>
                  </a:outerShdw>
                </a:effectLst>
              </a:rPr>
              <a:t>Назад</a:t>
            </a:r>
          </a:p>
        </p:txBody>
      </p:sp>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5"/>
          <p:cNvSpPr>
            <a:spLocks noChangeArrowheads="1"/>
          </p:cNvSpPr>
          <p:nvPr/>
        </p:nvSpPr>
        <p:spPr bwMode="auto">
          <a:xfrm>
            <a:off x="3587400" y="5865607"/>
            <a:ext cx="2247731" cy="369332"/>
          </a:xfrm>
          <a:prstGeom prst="rect">
            <a:avLst/>
          </a:prstGeom>
          <a:noFill/>
          <a:ln w="9525">
            <a:noFill/>
            <a:miter lim="800000"/>
            <a:headEnd/>
            <a:tailEnd/>
          </a:ln>
          <a:effectLst/>
        </p:spPr>
        <p:txBody>
          <a:bodyPr wrap="none">
            <a:spAutoFit/>
          </a:bodyPr>
          <a:lstStyle/>
          <a:p>
            <a:pPr>
              <a:defRPr/>
            </a:pPr>
            <a:r>
              <a:rPr lang="en-US" b="1" i="1" dirty="0" smtClean="0">
                <a:effectLst>
                  <a:outerShdw blurRad="38100" dist="38100" dir="2700000" algn="tl">
                    <a:srgbClr val="FFFFFF"/>
                  </a:outerShdw>
                </a:effectLst>
              </a:rPr>
              <a:t>Economic levels</a:t>
            </a:r>
            <a:endParaRPr lang="ru-RU" b="1" i="1" dirty="0">
              <a:effectLst>
                <a:outerShdw blurRad="38100" dist="38100" dir="2700000" algn="tl">
                  <a:srgbClr val="FFFFFF"/>
                </a:outerShdw>
              </a:effectLst>
            </a:endParaRPr>
          </a:p>
        </p:txBody>
      </p:sp>
      <p:sp>
        <p:nvSpPr>
          <p:cNvPr id="5127" name="Rectangle 7"/>
          <p:cNvSpPr>
            <a:spLocks noChangeArrowheads="1"/>
          </p:cNvSpPr>
          <p:nvPr/>
        </p:nvSpPr>
        <p:spPr bwMode="auto">
          <a:xfrm rot="16200000">
            <a:off x="-791368" y="2890043"/>
            <a:ext cx="4464050" cy="646113"/>
          </a:xfrm>
          <a:prstGeom prst="rect">
            <a:avLst/>
          </a:prstGeom>
          <a:solidFill>
            <a:srgbClr val="FFFFFF"/>
          </a:solidFill>
          <a:ln w="38100" cmpd="dbl">
            <a:solidFill>
              <a:srgbClr val="000000"/>
            </a:solidFill>
            <a:miter lim="800000"/>
            <a:headEnd/>
            <a:tailEnd/>
          </a:ln>
        </p:spPr>
        <p:txBody>
          <a:bodyPr anchor="ctr"/>
          <a:lstStyle/>
          <a:p>
            <a:pPr algn="ctr">
              <a:defRPr/>
            </a:pPr>
            <a:r>
              <a:rPr lang="en-US" sz="2800" dirty="0">
                <a:latin typeface="Times New Roman" panose="02020603050405020304" pitchFamily="18" charset="0"/>
                <a:cs typeface="Times New Roman" panose="02020603050405020304" pitchFamily="18" charset="0"/>
              </a:rPr>
              <a:t>economic levels</a:t>
            </a:r>
            <a:endParaRPr lang="ru-RU" sz="2800" b="1" i="1"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p:txBody>
      </p:sp>
      <p:sp>
        <p:nvSpPr>
          <p:cNvPr id="7172" name="Oval 8"/>
          <p:cNvSpPr>
            <a:spLocks noChangeArrowheads="1"/>
          </p:cNvSpPr>
          <p:nvPr/>
        </p:nvSpPr>
        <p:spPr bwMode="auto">
          <a:xfrm>
            <a:off x="1676400" y="1125538"/>
            <a:ext cx="2808288" cy="647700"/>
          </a:xfrm>
          <a:prstGeom prst="ellipse">
            <a:avLst/>
          </a:prstGeom>
          <a:solidFill>
            <a:schemeClr val="bg1"/>
          </a:solidFill>
          <a:ln w="12700">
            <a:solidFill>
              <a:schemeClr val="tx1"/>
            </a:solidFill>
            <a:round/>
            <a:headEnd/>
            <a:tailEnd/>
          </a:ln>
        </p:spPr>
        <p:txBody>
          <a:bodyPr wrap="none" anchor="ctr"/>
          <a:lstStyle/>
          <a:p>
            <a:pPr algn="ctr"/>
            <a:r>
              <a:rPr lang="en-US" sz="1600" dirty="0"/>
              <a:t>microeconomics</a:t>
            </a:r>
            <a:r>
              <a:rPr lang="ru-RU" sz="1600" dirty="0" smtClean="0"/>
              <a:t> </a:t>
            </a:r>
            <a:endParaRPr lang="ru-RU" sz="1600" dirty="0"/>
          </a:p>
        </p:txBody>
      </p:sp>
      <p:sp>
        <p:nvSpPr>
          <p:cNvPr id="7173" name="Oval 9"/>
          <p:cNvSpPr>
            <a:spLocks noChangeArrowheads="1"/>
          </p:cNvSpPr>
          <p:nvPr/>
        </p:nvSpPr>
        <p:spPr bwMode="auto">
          <a:xfrm>
            <a:off x="1692275" y="2349500"/>
            <a:ext cx="2808288" cy="647700"/>
          </a:xfrm>
          <a:prstGeom prst="ellipse">
            <a:avLst/>
          </a:prstGeom>
          <a:solidFill>
            <a:schemeClr val="bg1"/>
          </a:solidFill>
          <a:ln w="12700">
            <a:solidFill>
              <a:schemeClr val="tx1"/>
            </a:solidFill>
            <a:round/>
            <a:headEnd/>
            <a:tailEnd/>
          </a:ln>
        </p:spPr>
        <p:txBody>
          <a:bodyPr wrap="none" anchor="ctr"/>
          <a:lstStyle/>
          <a:p>
            <a:pPr algn="ctr"/>
            <a:r>
              <a:rPr lang="en-US" sz="1600" dirty="0" err="1"/>
              <a:t>mesoeconomics</a:t>
            </a:r>
            <a:r>
              <a:rPr lang="ru-RU" sz="1600" dirty="0" smtClean="0"/>
              <a:t> </a:t>
            </a:r>
            <a:endParaRPr lang="ru-RU" sz="1600" dirty="0"/>
          </a:p>
        </p:txBody>
      </p:sp>
      <p:sp>
        <p:nvSpPr>
          <p:cNvPr id="7174" name="Oval 10"/>
          <p:cNvSpPr>
            <a:spLocks noChangeArrowheads="1"/>
          </p:cNvSpPr>
          <p:nvPr/>
        </p:nvSpPr>
        <p:spPr bwMode="auto">
          <a:xfrm>
            <a:off x="1692275" y="3500438"/>
            <a:ext cx="2808288" cy="647700"/>
          </a:xfrm>
          <a:prstGeom prst="ellipse">
            <a:avLst/>
          </a:prstGeom>
          <a:solidFill>
            <a:schemeClr val="bg1"/>
          </a:solidFill>
          <a:ln w="12700">
            <a:solidFill>
              <a:schemeClr val="tx1"/>
            </a:solidFill>
            <a:round/>
            <a:headEnd/>
            <a:tailEnd/>
          </a:ln>
        </p:spPr>
        <p:txBody>
          <a:bodyPr wrap="none" anchor="ctr"/>
          <a:lstStyle/>
          <a:p>
            <a:pPr algn="ctr"/>
            <a:r>
              <a:rPr lang="en-US" dirty="0"/>
              <a:t>macroeconomics</a:t>
            </a:r>
            <a:r>
              <a:rPr lang="ru-RU" dirty="0" smtClean="0"/>
              <a:t> </a:t>
            </a:r>
            <a:endParaRPr lang="ru-RU" dirty="0"/>
          </a:p>
        </p:txBody>
      </p:sp>
      <p:sp>
        <p:nvSpPr>
          <p:cNvPr id="7175" name="Oval 11"/>
          <p:cNvSpPr>
            <a:spLocks noChangeArrowheads="1"/>
          </p:cNvSpPr>
          <p:nvPr/>
        </p:nvSpPr>
        <p:spPr bwMode="auto">
          <a:xfrm>
            <a:off x="1692275" y="4652963"/>
            <a:ext cx="2808288" cy="647700"/>
          </a:xfrm>
          <a:prstGeom prst="ellipse">
            <a:avLst/>
          </a:prstGeom>
          <a:solidFill>
            <a:schemeClr val="bg1"/>
          </a:solidFill>
          <a:ln w="12700">
            <a:solidFill>
              <a:schemeClr val="tx1"/>
            </a:solidFill>
            <a:round/>
            <a:headEnd/>
            <a:tailEnd/>
          </a:ln>
        </p:spPr>
        <p:txBody>
          <a:bodyPr wrap="none" anchor="ctr"/>
          <a:lstStyle/>
          <a:p>
            <a:pPr algn="ctr"/>
            <a:r>
              <a:rPr lang="en-US" sz="1600" dirty="0" err="1" smtClean="0"/>
              <a:t>megaeconomics</a:t>
            </a:r>
            <a:r>
              <a:rPr lang="ru-RU" sz="1600" dirty="0" smtClean="0"/>
              <a:t> </a:t>
            </a:r>
            <a:endParaRPr lang="ru-RU" sz="1600" dirty="0"/>
          </a:p>
        </p:txBody>
      </p:sp>
      <p:sp>
        <p:nvSpPr>
          <p:cNvPr id="7176" name="AutoShape 12"/>
          <p:cNvSpPr>
            <a:spLocks noChangeArrowheads="1"/>
          </p:cNvSpPr>
          <p:nvPr/>
        </p:nvSpPr>
        <p:spPr bwMode="auto">
          <a:xfrm>
            <a:off x="5789613" y="1133833"/>
            <a:ext cx="2965450" cy="646986"/>
          </a:xfrm>
          <a:prstGeom prst="roundRect">
            <a:avLst>
              <a:gd name="adj" fmla="val 16667"/>
            </a:avLst>
          </a:prstGeom>
          <a:solidFill>
            <a:schemeClr val="bg1"/>
          </a:solidFill>
          <a:ln w="12700">
            <a:solidFill>
              <a:schemeClr val="tx1"/>
            </a:solidFill>
            <a:round/>
            <a:headEnd/>
            <a:tailEnd/>
          </a:ln>
        </p:spPr>
        <p:txBody>
          <a:bodyPr anchor="ctr">
            <a:spAutoFit/>
          </a:bodyPr>
          <a:lstStyle/>
          <a:p>
            <a:pPr algn="ctr"/>
            <a:r>
              <a:rPr lang="en-US" sz="1600" dirty="0"/>
              <a:t>level of firm, enterprise, individual</a:t>
            </a:r>
            <a:endParaRPr lang="ru-RU" sz="1600" dirty="0"/>
          </a:p>
        </p:txBody>
      </p:sp>
      <p:sp>
        <p:nvSpPr>
          <p:cNvPr id="7177" name="AutoShape 13"/>
          <p:cNvSpPr>
            <a:spLocks noChangeArrowheads="1"/>
          </p:cNvSpPr>
          <p:nvPr/>
        </p:nvSpPr>
        <p:spPr bwMode="auto">
          <a:xfrm>
            <a:off x="5775325" y="2404626"/>
            <a:ext cx="2992438" cy="646986"/>
          </a:xfrm>
          <a:prstGeom prst="roundRect">
            <a:avLst>
              <a:gd name="adj" fmla="val 16667"/>
            </a:avLst>
          </a:prstGeom>
          <a:solidFill>
            <a:schemeClr val="bg1"/>
          </a:solidFill>
          <a:ln w="12700">
            <a:solidFill>
              <a:schemeClr val="tx1"/>
            </a:solidFill>
            <a:round/>
            <a:headEnd/>
            <a:tailEnd/>
          </a:ln>
        </p:spPr>
        <p:txBody>
          <a:bodyPr anchor="ctr">
            <a:spAutoFit/>
          </a:bodyPr>
          <a:lstStyle/>
          <a:p>
            <a:pPr algn="ctr"/>
            <a:r>
              <a:rPr lang="en-US" sz="1600" dirty="0"/>
              <a:t>industry, defense industry, agro-industrial complexes</a:t>
            </a:r>
            <a:endParaRPr lang="ru-RU" sz="1600" dirty="0"/>
          </a:p>
        </p:txBody>
      </p:sp>
      <p:sp>
        <p:nvSpPr>
          <p:cNvPr id="7178" name="AutoShape 14"/>
          <p:cNvSpPr>
            <a:spLocks noChangeArrowheads="1"/>
          </p:cNvSpPr>
          <p:nvPr/>
        </p:nvSpPr>
        <p:spPr bwMode="auto">
          <a:xfrm>
            <a:off x="5799138" y="3499287"/>
            <a:ext cx="2944812" cy="715089"/>
          </a:xfrm>
          <a:prstGeom prst="roundRect">
            <a:avLst>
              <a:gd name="adj" fmla="val 16667"/>
            </a:avLst>
          </a:prstGeom>
          <a:solidFill>
            <a:schemeClr val="bg1"/>
          </a:solidFill>
          <a:ln w="12700">
            <a:solidFill>
              <a:schemeClr val="tx1"/>
            </a:solidFill>
            <a:round/>
            <a:headEnd/>
            <a:tailEnd/>
          </a:ln>
        </p:spPr>
        <p:txBody>
          <a:bodyPr anchor="ctr">
            <a:spAutoFit/>
          </a:bodyPr>
          <a:lstStyle/>
          <a:p>
            <a:pPr algn="ctr"/>
            <a:r>
              <a:rPr lang="en-US" dirty="0"/>
              <a:t>national economy as a whole</a:t>
            </a:r>
            <a:endParaRPr lang="ru-RU" dirty="0"/>
          </a:p>
        </p:txBody>
      </p:sp>
      <p:sp>
        <p:nvSpPr>
          <p:cNvPr id="7179" name="AutoShape 15"/>
          <p:cNvSpPr>
            <a:spLocks noChangeArrowheads="1"/>
          </p:cNvSpPr>
          <p:nvPr/>
        </p:nvSpPr>
        <p:spPr bwMode="auto">
          <a:xfrm>
            <a:off x="5808663" y="4819650"/>
            <a:ext cx="2889250" cy="409575"/>
          </a:xfrm>
          <a:prstGeom prst="roundRect">
            <a:avLst>
              <a:gd name="adj" fmla="val 16667"/>
            </a:avLst>
          </a:prstGeom>
          <a:solidFill>
            <a:schemeClr val="bg1"/>
          </a:solidFill>
          <a:ln w="12700">
            <a:solidFill>
              <a:schemeClr val="tx1"/>
            </a:solidFill>
            <a:round/>
            <a:headEnd/>
            <a:tailEnd/>
          </a:ln>
        </p:spPr>
        <p:txBody>
          <a:bodyPr anchor="ctr">
            <a:spAutoFit/>
          </a:bodyPr>
          <a:lstStyle/>
          <a:p>
            <a:pPr algn="ctr"/>
            <a:r>
              <a:rPr lang="en-US" dirty="0"/>
              <a:t>world economy</a:t>
            </a:r>
            <a:endParaRPr lang="ru-RU" dirty="0"/>
          </a:p>
        </p:txBody>
      </p:sp>
      <p:sp>
        <p:nvSpPr>
          <p:cNvPr id="7180" name="AutoShape 16"/>
          <p:cNvSpPr>
            <a:spLocks noChangeArrowheads="1"/>
          </p:cNvSpPr>
          <p:nvPr/>
        </p:nvSpPr>
        <p:spPr bwMode="auto">
          <a:xfrm>
            <a:off x="4643438" y="1268413"/>
            <a:ext cx="936625" cy="431800"/>
          </a:xfrm>
          <a:prstGeom prst="rightArrow">
            <a:avLst>
              <a:gd name="adj1" fmla="val 50000"/>
              <a:gd name="adj2" fmla="val 54228"/>
            </a:avLst>
          </a:prstGeom>
          <a:solidFill>
            <a:schemeClr val="bg1"/>
          </a:solidFill>
          <a:ln w="12700">
            <a:solidFill>
              <a:schemeClr val="tx1"/>
            </a:solidFill>
            <a:miter lim="800000"/>
            <a:headEnd/>
            <a:tailEnd/>
          </a:ln>
        </p:spPr>
        <p:txBody>
          <a:bodyPr wrap="none" anchor="ctr"/>
          <a:lstStyle/>
          <a:p>
            <a:endParaRPr lang="ru-RU"/>
          </a:p>
        </p:txBody>
      </p:sp>
      <p:sp>
        <p:nvSpPr>
          <p:cNvPr id="7181" name="AutoShape 17"/>
          <p:cNvSpPr>
            <a:spLocks noChangeArrowheads="1"/>
          </p:cNvSpPr>
          <p:nvPr/>
        </p:nvSpPr>
        <p:spPr bwMode="auto">
          <a:xfrm>
            <a:off x="4643438" y="4797425"/>
            <a:ext cx="936625" cy="431800"/>
          </a:xfrm>
          <a:prstGeom prst="rightArrow">
            <a:avLst>
              <a:gd name="adj1" fmla="val 50000"/>
              <a:gd name="adj2" fmla="val 54228"/>
            </a:avLst>
          </a:prstGeom>
          <a:solidFill>
            <a:schemeClr val="bg1"/>
          </a:solidFill>
          <a:ln w="12700">
            <a:solidFill>
              <a:schemeClr val="tx1"/>
            </a:solidFill>
            <a:miter lim="800000"/>
            <a:headEnd/>
            <a:tailEnd/>
          </a:ln>
        </p:spPr>
        <p:txBody>
          <a:bodyPr wrap="none" anchor="ctr"/>
          <a:lstStyle/>
          <a:p>
            <a:endParaRPr lang="ru-RU"/>
          </a:p>
        </p:txBody>
      </p:sp>
      <p:sp>
        <p:nvSpPr>
          <p:cNvPr id="7182" name="AutoShape 18"/>
          <p:cNvSpPr>
            <a:spLocks noChangeArrowheads="1"/>
          </p:cNvSpPr>
          <p:nvPr/>
        </p:nvSpPr>
        <p:spPr bwMode="auto">
          <a:xfrm>
            <a:off x="4643438" y="3573463"/>
            <a:ext cx="936625" cy="431800"/>
          </a:xfrm>
          <a:prstGeom prst="rightArrow">
            <a:avLst>
              <a:gd name="adj1" fmla="val 50000"/>
              <a:gd name="adj2" fmla="val 54228"/>
            </a:avLst>
          </a:prstGeom>
          <a:solidFill>
            <a:schemeClr val="bg1"/>
          </a:solidFill>
          <a:ln w="12700">
            <a:solidFill>
              <a:schemeClr val="tx1"/>
            </a:solidFill>
            <a:miter lim="800000"/>
            <a:headEnd/>
            <a:tailEnd/>
          </a:ln>
        </p:spPr>
        <p:txBody>
          <a:bodyPr wrap="none" anchor="ctr"/>
          <a:lstStyle/>
          <a:p>
            <a:endParaRPr lang="ru-RU"/>
          </a:p>
        </p:txBody>
      </p:sp>
      <p:sp>
        <p:nvSpPr>
          <p:cNvPr id="7183" name="AutoShape 19"/>
          <p:cNvSpPr>
            <a:spLocks noChangeArrowheads="1"/>
          </p:cNvSpPr>
          <p:nvPr/>
        </p:nvSpPr>
        <p:spPr bwMode="auto">
          <a:xfrm>
            <a:off x="4643438" y="2420938"/>
            <a:ext cx="936625" cy="431800"/>
          </a:xfrm>
          <a:prstGeom prst="rightArrow">
            <a:avLst>
              <a:gd name="adj1" fmla="val 50000"/>
              <a:gd name="adj2" fmla="val 54228"/>
            </a:avLst>
          </a:prstGeom>
          <a:solidFill>
            <a:schemeClr val="bg1"/>
          </a:solidFill>
          <a:ln w="12700">
            <a:solidFill>
              <a:schemeClr val="tx1"/>
            </a:solidFill>
            <a:miter lim="800000"/>
            <a:headEnd/>
            <a:tailEnd/>
          </a:ln>
        </p:spPr>
        <p:txBody>
          <a:bodyPr wrap="none" anchor="ctr"/>
          <a:lstStyle/>
          <a:p>
            <a:endParaRPr lang="ru-RU"/>
          </a:p>
        </p:txBody>
      </p:sp>
      <p:sp useBgFill="1">
        <p:nvSpPr>
          <p:cNvPr id="5140" name="AutoShape 20">
            <a:hlinkClick r:id="rId3" action="ppaction://hlinksldjump" highlightClick="1"/>
          </p:cNvPr>
          <p:cNvSpPr>
            <a:spLocks noChangeArrowheads="1"/>
          </p:cNvSpPr>
          <p:nvPr/>
        </p:nvSpPr>
        <p:spPr bwMode="auto">
          <a:xfrm>
            <a:off x="8388350" y="0"/>
            <a:ext cx="755650" cy="549275"/>
          </a:xfrm>
          <a:prstGeom prst="actionButtonHome">
            <a:avLst/>
          </a:prstGeom>
          <a:ln w="9525">
            <a:noFill/>
            <a:miter lim="800000"/>
            <a:headEnd/>
            <a:tailEnd/>
          </a:ln>
          <a:effectLst/>
        </p:spPr>
        <p:txBody>
          <a:bodyPr wrap="none" anchor="ctr"/>
          <a:lstStyle/>
          <a:p>
            <a:pPr algn="ctr">
              <a:defRPr/>
            </a:pPr>
            <a:r>
              <a:rPr lang="ru-RU" sz="1000" b="1" i="1">
                <a:effectLst>
                  <a:outerShdw blurRad="38100" dist="38100" dir="2700000" algn="tl">
                    <a:srgbClr val="C0C0C0"/>
                  </a:outerShdw>
                </a:effectLst>
              </a:rPr>
              <a:t>К 1 разделу</a:t>
            </a:r>
          </a:p>
        </p:txBody>
      </p:sp>
      <p:sp useBgFill="1">
        <p:nvSpPr>
          <p:cNvPr id="5143" name="AutoShape 23">
            <a:hlinkClick r:id="" action="ppaction://hlinkshowjump?jump=nextslide"/>
          </p:cNvPr>
          <p:cNvSpPr>
            <a:spLocks noChangeArrowheads="1"/>
          </p:cNvSpPr>
          <p:nvPr/>
        </p:nvSpPr>
        <p:spPr bwMode="auto">
          <a:xfrm>
            <a:off x="8413750" y="6472238"/>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wrap="none" anchor="ctr"/>
          <a:lstStyle/>
          <a:p>
            <a:pPr algn="ctr">
              <a:defRPr/>
            </a:pPr>
            <a:r>
              <a:rPr lang="ru-RU" sz="1000" b="1" i="1">
                <a:effectLst>
                  <a:outerShdw blurRad="38100" dist="38100" dir="2700000" algn="tl">
                    <a:srgbClr val="C0C0C0"/>
                  </a:outerShdw>
                </a:effectLst>
              </a:rPr>
              <a:t>Вперёд</a:t>
            </a:r>
          </a:p>
        </p:txBody>
      </p:sp>
      <p:sp useBgFill="1">
        <p:nvSpPr>
          <p:cNvPr id="5144" name="AutoShape 24">
            <a:hlinkClick r:id="" action="ppaction://hlinkshowjump?jump=previousslide"/>
          </p:cNvPr>
          <p:cNvSpPr>
            <a:spLocks noChangeArrowheads="1"/>
          </p:cNvSpPr>
          <p:nvPr/>
        </p:nvSpPr>
        <p:spPr bwMode="auto">
          <a:xfrm rot="10800000">
            <a:off x="63500" y="6486525"/>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rot="10800000" wrap="none" anchor="ctr"/>
          <a:lstStyle/>
          <a:p>
            <a:pPr algn="ctr">
              <a:defRPr/>
            </a:pPr>
            <a:r>
              <a:rPr lang="ru-RU" sz="1000" b="1" i="1">
                <a:effectLst>
                  <a:outerShdw blurRad="38100" dist="38100" dir="2700000" algn="tl">
                    <a:srgbClr val="C0C0C0"/>
                  </a:outerShdw>
                </a:effectLst>
              </a:rPr>
              <a:t>Назад</a:t>
            </a:r>
          </a:p>
        </p:txBody>
      </p: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AutoShape 4"/>
          <p:cNvSpPr>
            <a:spLocks noChangeArrowheads="1"/>
          </p:cNvSpPr>
          <p:nvPr/>
        </p:nvSpPr>
        <p:spPr bwMode="auto">
          <a:xfrm>
            <a:off x="1" y="1125538"/>
            <a:ext cx="2195736" cy="3887787"/>
          </a:xfrm>
          <a:prstGeom prst="diamond">
            <a:avLst/>
          </a:prstGeom>
          <a:solidFill>
            <a:schemeClr val="bg1"/>
          </a:solidFill>
          <a:ln w="12700">
            <a:solidFill>
              <a:schemeClr val="tx1"/>
            </a:solidFill>
            <a:miter lim="800000"/>
            <a:headEnd/>
            <a:tailEnd/>
          </a:ln>
          <a:effectLst/>
        </p:spPr>
        <p:txBody>
          <a:bodyPr wrap="none" anchor="ctr"/>
          <a:lstStyle/>
          <a:p>
            <a:pPr algn="ctr">
              <a:defRPr/>
            </a:pPr>
            <a:r>
              <a:rPr lang="en-US" sz="1600" b="1" i="1" dirty="0" smtClean="0">
                <a:effectLst>
                  <a:outerShdw blurRad="38100" dist="38100" dir="2700000" algn="tl">
                    <a:srgbClr val="C0C0C0"/>
                  </a:outerShdw>
                </a:effectLst>
              </a:rPr>
              <a:t>Functions of</a:t>
            </a:r>
            <a:endParaRPr lang="en-US" sz="1600" b="1" i="1" dirty="0">
              <a:effectLst>
                <a:outerShdw blurRad="38100" dist="38100" dir="2700000" algn="tl">
                  <a:srgbClr val="C0C0C0"/>
                </a:outerShdw>
              </a:effectLst>
            </a:endParaRPr>
          </a:p>
          <a:p>
            <a:pPr algn="ctr">
              <a:defRPr/>
            </a:pPr>
            <a:r>
              <a:rPr lang="en-US" sz="1600" b="1" i="1" dirty="0">
                <a:effectLst>
                  <a:outerShdw blurRad="38100" dist="38100" dir="2700000" algn="tl">
                    <a:srgbClr val="C0C0C0"/>
                  </a:outerShdw>
                </a:effectLst>
              </a:rPr>
              <a:t>economic</a:t>
            </a:r>
          </a:p>
          <a:p>
            <a:pPr algn="ctr">
              <a:defRPr/>
            </a:pPr>
            <a:r>
              <a:rPr lang="en-US" sz="1600" b="1" i="1" dirty="0">
                <a:effectLst>
                  <a:outerShdw blurRad="38100" dist="38100" dir="2700000" algn="tl">
                    <a:srgbClr val="C0C0C0"/>
                  </a:outerShdw>
                </a:effectLst>
              </a:rPr>
              <a:t>theories</a:t>
            </a:r>
            <a:endParaRPr lang="ru-RU" sz="1600" b="1" i="1" dirty="0">
              <a:effectLst>
                <a:outerShdw blurRad="38100" dist="38100" dir="2700000" algn="tl">
                  <a:srgbClr val="C0C0C0"/>
                </a:outerShdw>
              </a:effectLst>
            </a:endParaRPr>
          </a:p>
        </p:txBody>
      </p:sp>
      <p:sp>
        <p:nvSpPr>
          <p:cNvPr id="8195" name="Rectangle 5"/>
          <p:cNvSpPr>
            <a:spLocks noChangeArrowheads="1"/>
          </p:cNvSpPr>
          <p:nvPr/>
        </p:nvSpPr>
        <p:spPr bwMode="auto">
          <a:xfrm>
            <a:off x="1619250" y="978972"/>
            <a:ext cx="6985000" cy="369332"/>
          </a:xfrm>
          <a:prstGeom prst="rect">
            <a:avLst/>
          </a:prstGeom>
          <a:solidFill>
            <a:schemeClr val="bg1"/>
          </a:solidFill>
          <a:ln w="12700">
            <a:solidFill>
              <a:schemeClr val="tx1"/>
            </a:solidFill>
            <a:miter lim="800000"/>
            <a:headEnd/>
            <a:tailEnd/>
          </a:ln>
        </p:spPr>
        <p:txBody>
          <a:bodyPr anchor="ctr">
            <a:spAutoFit/>
          </a:bodyPr>
          <a:lstStyle/>
          <a:p>
            <a:pPr algn="ctr"/>
            <a:r>
              <a:rPr lang="en-US" b="1" dirty="0" smtClean="0"/>
              <a:t>Cognitive</a:t>
            </a:r>
            <a:r>
              <a:rPr lang="en-US" dirty="0" smtClean="0"/>
              <a:t> </a:t>
            </a:r>
            <a:r>
              <a:rPr lang="en-US" dirty="0"/>
              <a:t>- knowledge of economic laws, principles, rules</a:t>
            </a:r>
            <a:endParaRPr lang="ru-RU" dirty="0"/>
          </a:p>
        </p:txBody>
      </p:sp>
      <p:sp>
        <p:nvSpPr>
          <p:cNvPr id="8196" name="Rectangle 6"/>
          <p:cNvSpPr>
            <a:spLocks noChangeArrowheads="1"/>
          </p:cNvSpPr>
          <p:nvPr/>
        </p:nvSpPr>
        <p:spPr bwMode="auto">
          <a:xfrm>
            <a:off x="2124075" y="1563211"/>
            <a:ext cx="6480175" cy="1477328"/>
          </a:xfrm>
          <a:prstGeom prst="rect">
            <a:avLst/>
          </a:prstGeom>
          <a:solidFill>
            <a:schemeClr val="bg1"/>
          </a:solidFill>
          <a:ln w="12700">
            <a:solidFill>
              <a:schemeClr val="tx1"/>
            </a:solidFill>
            <a:miter lim="800000"/>
            <a:headEnd/>
            <a:tailEnd/>
          </a:ln>
        </p:spPr>
        <p:txBody>
          <a:bodyPr anchor="ctr">
            <a:spAutoFit/>
          </a:bodyPr>
          <a:lstStyle/>
          <a:p>
            <a:pPr algn="ctr"/>
            <a:r>
              <a:rPr lang="en-US" b="1" dirty="0"/>
              <a:t>Expression </a:t>
            </a:r>
            <a:r>
              <a:rPr lang="en-US" dirty="0"/>
              <a:t>of the practical function of economic theory is the development of economic policy. In general, the practical function is the scientific foundation of economic policy, to identify principles and practices of good housekeeping.</a:t>
            </a:r>
            <a:endParaRPr lang="ru-RU" dirty="0"/>
          </a:p>
        </p:txBody>
      </p:sp>
      <p:sp>
        <p:nvSpPr>
          <p:cNvPr id="8197" name="Rectangle 8"/>
          <p:cNvSpPr>
            <a:spLocks noChangeArrowheads="1"/>
          </p:cNvSpPr>
          <p:nvPr/>
        </p:nvSpPr>
        <p:spPr bwMode="auto">
          <a:xfrm>
            <a:off x="2124075" y="3287216"/>
            <a:ext cx="6480175" cy="923330"/>
          </a:xfrm>
          <a:prstGeom prst="rect">
            <a:avLst/>
          </a:prstGeom>
          <a:solidFill>
            <a:schemeClr val="bg1"/>
          </a:solidFill>
          <a:ln w="12700">
            <a:solidFill>
              <a:schemeClr val="tx1"/>
            </a:solidFill>
            <a:miter lim="800000"/>
            <a:headEnd/>
            <a:tailEnd/>
          </a:ln>
        </p:spPr>
        <p:txBody>
          <a:bodyPr anchor="ctr">
            <a:spAutoFit/>
          </a:bodyPr>
          <a:lstStyle/>
          <a:p>
            <a:pPr algn="ctr"/>
            <a:r>
              <a:rPr lang="en-US" b="1" dirty="0" smtClean="0"/>
              <a:t>Worldview</a:t>
            </a:r>
            <a:r>
              <a:rPr lang="en-US" dirty="0" smtClean="0"/>
              <a:t> </a:t>
            </a:r>
            <a:r>
              <a:rPr lang="en-US" dirty="0"/>
              <a:t>- the formation of a scientific understanding of the economy in studying it as an academic </a:t>
            </a:r>
            <a:r>
              <a:rPr lang="en-US" dirty="0" smtClean="0"/>
              <a:t>discipline.</a:t>
            </a:r>
            <a:endParaRPr lang="ru-RU" dirty="0"/>
          </a:p>
        </p:txBody>
      </p:sp>
      <p:sp>
        <p:nvSpPr>
          <p:cNvPr id="8198" name="Rectangle 9"/>
          <p:cNvSpPr>
            <a:spLocks noChangeArrowheads="1"/>
          </p:cNvSpPr>
          <p:nvPr/>
        </p:nvSpPr>
        <p:spPr bwMode="auto">
          <a:xfrm>
            <a:off x="1619250" y="4413160"/>
            <a:ext cx="6985000" cy="1200329"/>
          </a:xfrm>
          <a:prstGeom prst="rect">
            <a:avLst/>
          </a:prstGeom>
          <a:solidFill>
            <a:schemeClr val="bg1"/>
          </a:solidFill>
          <a:ln w="12700">
            <a:solidFill>
              <a:schemeClr val="tx1"/>
            </a:solidFill>
            <a:miter lim="800000"/>
            <a:headEnd/>
            <a:tailEnd/>
          </a:ln>
        </p:spPr>
        <p:txBody>
          <a:bodyPr anchor="ctr">
            <a:spAutoFit/>
          </a:bodyPr>
          <a:lstStyle/>
          <a:p>
            <a:pPr algn="ctr"/>
            <a:r>
              <a:rPr lang="en-US" b="1" dirty="0"/>
              <a:t>Methodological function </a:t>
            </a:r>
            <a:r>
              <a:rPr lang="en-US" dirty="0"/>
              <a:t>allows you to define economics as the basis for the development of a number of other economic disciplines (marketing, statistics, management, pricing).</a:t>
            </a:r>
            <a:endParaRPr lang="ru-RU" dirty="0"/>
          </a:p>
        </p:txBody>
      </p:sp>
      <p:sp>
        <p:nvSpPr>
          <p:cNvPr id="6154" name="Rectangle 10"/>
          <p:cNvSpPr>
            <a:spLocks noChangeArrowheads="1"/>
          </p:cNvSpPr>
          <p:nvPr/>
        </p:nvSpPr>
        <p:spPr bwMode="auto">
          <a:xfrm>
            <a:off x="1436938" y="5949950"/>
            <a:ext cx="5871366" cy="646331"/>
          </a:xfrm>
          <a:prstGeom prst="rect">
            <a:avLst/>
          </a:prstGeom>
          <a:noFill/>
          <a:ln w="9525">
            <a:noFill/>
            <a:miter lim="800000"/>
            <a:headEnd/>
            <a:tailEnd/>
          </a:ln>
          <a:effectLst/>
        </p:spPr>
        <p:txBody>
          <a:bodyPr wrap="square">
            <a:spAutoFit/>
          </a:bodyPr>
          <a:lstStyle/>
          <a:p>
            <a:pPr algn="ctr">
              <a:defRPr/>
            </a:pPr>
            <a:r>
              <a:rPr lang="en-US" b="1" i="1" dirty="0">
                <a:effectLst>
                  <a:outerShdw blurRad="38100" dist="38100" dir="2700000" algn="tl">
                    <a:srgbClr val="C0C0C0"/>
                  </a:outerShdw>
                </a:effectLst>
              </a:rPr>
              <a:t>Functions </a:t>
            </a:r>
            <a:r>
              <a:rPr lang="en-US" b="1" i="1" dirty="0" smtClean="0">
                <a:effectLst>
                  <a:outerShdw blurRad="38100" dist="38100" dir="2700000" algn="tl">
                    <a:srgbClr val="C0C0C0"/>
                  </a:outerShdw>
                </a:effectLst>
              </a:rPr>
              <a:t>of economic theories</a:t>
            </a:r>
            <a:endParaRPr lang="ru-RU" b="1" i="1" dirty="0">
              <a:effectLst>
                <a:outerShdw blurRad="38100" dist="38100" dir="2700000" algn="tl">
                  <a:srgbClr val="C0C0C0"/>
                </a:outerShdw>
              </a:effectLst>
            </a:endParaRPr>
          </a:p>
          <a:p>
            <a:pPr>
              <a:defRPr/>
            </a:pPr>
            <a:endParaRPr lang="ru-RU" dirty="0"/>
          </a:p>
        </p:txBody>
      </p:sp>
      <p:sp useBgFill="1">
        <p:nvSpPr>
          <p:cNvPr id="6155" name="AutoShape 11">
            <a:hlinkClick r:id="rId2" action="ppaction://hlinksldjump" highlightClick="1"/>
          </p:cNvPr>
          <p:cNvSpPr>
            <a:spLocks noChangeArrowheads="1"/>
          </p:cNvSpPr>
          <p:nvPr/>
        </p:nvSpPr>
        <p:spPr bwMode="auto">
          <a:xfrm>
            <a:off x="8388350" y="0"/>
            <a:ext cx="755650" cy="549275"/>
          </a:xfrm>
          <a:prstGeom prst="actionButtonHome">
            <a:avLst/>
          </a:prstGeom>
          <a:ln w="9525">
            <a:noFill/>
            <a:miter lim="800000"/>
            <a:headEnd/>
            <a:tailEnd/>
          </a:ln>
          <a:effectLst/>
        </p:spPr>
        <p:txBody>
          <a:bodyPr wrap="none" anchor="ctr"/>
          <a:lstStyle/>
          <a:p>
            <a:pPr algn="ctr">
              <a:defRPr/>
            </a:pPr>
            <a:r>
              <a:rPr lang="ru-RU" sz="1000" b="1" i="1">
                <a:effectLst>
                  <a:outerShdw blurRad="38100" dist="38100" dir="2700000" algn="tl">
                    <a:srgbClr val="C0C0C0"/>
                  </a:outerShdw>
                </a:effectLst>
              </a:rPr>
              <a:t>К 1 разделу</a:t>
            </a:r>
          </a:p>
        </p:txBody>
      </p:sp>
      <p:sp useBgFill="1">
        <p:nvSpPr>
          <p:cNvPr id="6158" name="AutoShape 14">
            <a:hlinkClick r:id="" action="ppaction://hlinkshowjump?jump=nextslide"/>
          </p:cNvPr>
          <p:cNvSpPr>
            <a:spLocks noChangeArrowheads="1"/>
          </p:cNvSpPr>
          <p:nvPr/>
        </p:nvSpPr>
        <p:spPr bwMode="auto">
          <a:xfrm>
            <a:off x="8413750" y="6472238"/>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wrap="none" anchor="ctr"/>
          <a:lstStyle/>
          <a:p>
            <a:pPr algn="ctr">
              <a:defRPr/>
            </a:pPr>
            <a:r>
              <a:rPr lang="ru-RU" sz="1000" b="1" i="1">
                <a:effectLst>
                  <a:outerShdw blurRad="38100" dist="38100" dir="2700000" algn="tl">
                    <a:srgbClr val="C0C0C0"/>
                  </a:outerShdw>
                </a:effectLst>
              </a:rPr>
              <a:t>Вперёд</a:t>
            </a:r>
          </a:p>
        </p:txBody>
      </p:sp>
      <p:sp useBgFill="1">
        <p:nvSpPr>
          <p:cNvPr id="6159" name="AutoShape 15">
            <a:hlinkClick r:id="" action="ppaction://hlinkshowjump?jump=previousslide"/>
          </p:cNvPr>
          <p:cNvSpPr>
            <a:spLocks noChangeArrowheads="1"/>
          </p:cNvSpPr>
          <p:nvPr/>
        </p:nvSpPr>
        <p:spPr bwMode="auto">
          <a:xfrm rot="10800000">
            <a:off x="63500" y="6486525"/>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rot="10800000" wrap="none" anchor="ctr"/>
          <a:lstStyle/>
          <a:p>
            <a:pPr algn="ctr">
              <a:defRPr/>
            </a:pPr>
            <a:r>
              <a:rPr lang="ru-RU" sz="1000" b="1" i="1">
                <a:effectLst>
                  <a:outerShdw blurRad="38100" dist="38100" dir="2700000" algn="tl">
                    <a:srgbClr val="C0C0C0"/>
                  </a:outerShdw>
                </a:effectLst>
              </a:rPr>
              <a:t>Назад</a:t>
            </a:r>
          </a:p>
        </p:txBody>
      </p:sp>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4"/>
          <p:cNvSpPr>
            <a:spLocks noChangeArrowheads="1"/>
          </p:cNvSpPr>
          <p:nvPr/>
        </p:nvSpPr>
        <p:spPr bwMode="auto">
          <a:xfrm>
            <a:off x="1547813" y="331392"/>
            <a:ext cx="6249987" cy="1021556"/>
          </a:xfrm>
          <a:prstGeom prst="roundRect">
            <a:avLst>
              <a:gd name="adj" fmla="val 16667"/>
            </a:avLst>
          </a:prstGeom>
          <a:solidFill>
            <a:schemeClr val="bg1"/>
          </a:solidFill>
          <a:ln w="12700">
            <a:solidFill>
              <a:schemeClr val="tx1"/>
            </a:solidFill>
            <a:round/>
            <a:headEnd/>
            <a:tailEnd/>
          </a:ln>
        </p:spPr>
        <p:txBody>
          <a:bodyPr anchor="ctr">
            <a:spAutoFit/>
          </a:bodyPr>
          <a:lstStyle/>
          <a:p>
            <a:pPr algn="ctr"/>
            <a:r>
              <a:rPr lang="en-US" b="1" dirty="0"/>
              <a:t>Methods of economic theory </a:t>
            </a:r>
            <a:r>
              <a:rPr lang="en-US" dirty="0"/>
              <a:t>- methods, tools, techniques by which the subject of this science is studied</a:t>
            </a:r>
            <a:endParaRPr lang="ru-RU" dirty="0"/>
          </a:p>
        </p:txBody>
      </p:sp>
      <p:sp>
        <p:nvSpPr>
          <p:cNvPr id="9219" name="Line 5"/>
          <p:cNvSpPr>
            <a:spLocks noChangeShapeType="1"/>
          </p:cNvSpPr>
          <p:nvPr/>
        </p:nvSpPr>
        <p:spPr bwMode="auto">
          <a:xfrm>
            <a:off x="4643438" y="1341438"/>
            <a:ext cx="0" cy="4032250"/>
          </a:xfrm>
          <a:prstGeom prst="line">
            <a:avLst/>
          </a:prstGeom>
          <a:noFill/>
          <a:ln w="9525">
            <a:solidFill>
              <a:schemeClr val="tx1"/>
            </a:solidFill>
            <a:round/>
            <a:headEnd/>
            <a:tailEnd/>
          </a:ln>
        </p:spPr>
        <p:txBody>
          <a:bodyPr/>
          <a:lstStyle/>
          <a:p>
            <a:endParaRPr lang="ru-RU"/>
          </a:p>
        </p:txBody>
      </p:sp>
      <p:sp>
        <p:nvSpPr>
          <p:cNvPr id="9220" name="Line 6"/>
          <p:cNvSpPr>
            <a:spLocks noChangeShapeType="1"/>
          </p:cNvSpPr>
          <p:nvPr/>
        </p:nvSpPr>
        <p:spPr bwMode="auto">
          <a:xfrm>
            <a:off x="1547813" y="1700213"/>
            <a:ext cx="6192837" cy="0"/>
          </a:xfrm>
          <a:prstGeom prst="line">
            <a:avLst/>
          </a:prstGeom>
          <a:noFill/>
          <a:ln w="9525">
            <a:solidFill>
              <a:schemeClr val="tx1"/>
            </a:solidFill>
            <a:round/>
            <a:headEnd/>
            <a:tailEnd/>
          </a:ln>
        </p:spPr>
        <p:txBody>
          <a:bodyPr/>
          <a:lstStyle/>
          <a:p>
            <a:endParaRPr lang="ru-RU"/>
          </a:p>
        </p:txBody>
      </p:sp>
      <p:sp>
        <p:nvSpPr>
          <p:cNvPr id="9221" name="Line 7"/>
          <p:cNvSpPr>
            <a:spLocks noChangeShapeType="1"/>
          </p:cNvSpPr>
          <p:nvPr/>
        </p:nvSpPr>
        <p:spPr bwMode="auto">
          <a:xfrm>
            <a:off x="1547813" y="1700213"/>
            <a:ext cx="0" cy="3816350"/>
          </a:xfrm>
          <a:prstGeom prst="line">
            <a:avLst/>
          </a:prstGeom>
          <a:noFill/>
          <a:ln w="9525">
            <a:solidFill>
              <a:schemeClr val="tx1"/>
            </a:solidFill>
            <a:round/>
            <a:headEnd/>
            <a:tailEnd/>
          </a:ln>
        </p:spPr>
        <p:txBody>
          <a:bodyPr/>
          <a:lstStyle/>
          <a:p>
            <a:endParaRPr lang="ru-RU"/>
          </a:p>
        </p:txBody>
      </p:sp>
      <p:sp>
        <p:nvSpPr>
          <p:cNvPr id="9222" name="Line 8"/>
          <p:cNvSpPr>
            <a:spLocks noChangeShapeType="1"/>
          </p:cNvSpPr>
          <p:nvPr/>
        </p:nvSpPr>
        <p:spPr bwMode="auto">
          <a:xfrm>
            <a:off x="7740650" y="1700213"/>
            <a:ext cx="0" cy="3816350"/>
          </a:xfrm>
          <a:prstGeom prst="line">
            <a:avLst/>
          </a:prstGeom>
          <a:noFill/>
          <a:ln w="9525">
            <a:solidFill>
              <a:schemeClr val="tx1"/>
            </a:solidFill>
            <a:round/>
            <a:headEnd/>
            <a:tailEnd/>
          </a:ln>
        </p:spPr>
        <p:txBody>
          <a:bodyPr/>
          <a:lstStyle/>
          <a:p>
            <a:endParaRPr lang="ru-RU"/>
          </a:p>
        </p:txBody>
      </p:sp>
      <p:sp>
        <p:nvSpPr>
          <p:cNvPr id="9223" name="Rectangle 9"/>
          <p:cNvSpPr>
            <a:spLocks noChangeArrowheads="1"/>
          </p:cNvSpPr>
          <p:nvPr/>
        </p:nvSpPr>
        <p:spPr bwMode="auto">
          <a:xfrm>
            <a:off x="684213" y="2022475"/>
            <a:ext cx="2159000" cy="654050"/>
          </a:xfrm>
          <a:prstGeom prst="rect">
            <a:avLst/>
          </a:prstGeom>
          <a:solidFill>
            <a:schemeClr val="bg1"/>
          </a:solidFill>
          <a:ln w="12700">
            <a:solidFill>
              <a:schemeClr val="tx1"/>
            </a:solidFill>
            <a:miter lim="800000"/>
            <a:headEnd/>
            <a:tailEnd/>
          </a:ln>
        </p:spPr>
        <p:txBody>
          <a:bodyPr anchor="ctr"/>
          <a:lstStyle/>
          <a:p>
            <a:pPr algn="ctr"/>
            <a:r>
              <a:rPr lang="en-US" dirty="0"/>
              <a:t>systems approach</a:t>
            </a:r>
            <a:endParaRPr lang="ru-RU" dirty="0"/>
          </a:p>
        </p:txBody>
      </p:sp>
      <p:sp>
        <p:nvSpPr>
          <p:cNvPr id="9224" name="Rectangle 10"/>
          <p:cNvSpPr>
            <a:spLocks noChangeArrowheads="1"/>
          </p:cNvSpPr>
          <p:nvPr/>
        </p:nvSpPr>
        <p:spPr bwMode="auto">
          <a:xfrm>
            <a:off x="684213" y="2997200"/>
            <a:ext cx="2232025" cy="620713"/>
          </a:xfrm>
          <a:prstGeom prst="rect">
            <a:avLst/>
          </a:prstGeom>
          <a:solidFill>
            <a:schemeClr val="bg1"/>
          </a:solidFill>
          <a:ln w="12700">
            <a:solidFill>
              <a:schemeClr val="tx1"/>
            </a:solidFill>
            <a:miter lim="800000"/>
            <a:headEnd/>
            <a:tailEnd/>
          </a:ln>
        </p:spPr>
        <p:txBody>
          <a:bodyPr anchor="ctr"/>
          <a:lstStyle/>
          <a:p>
            <a:pPr algn="ctr"/>
            <a:r>
              <a:rPr lang="en-US" dirty="0"/>
              <a:t>abstractions</a:t>
            </a:r>
            <a:endParaRPr lang="ru-RU" dirty="0"/>
          </a:p>
        </p:txBody>
      </p:sp>
      <p:sp>
        <p:nvSpPr>
          <p:cNvPr id="9225" name="Rectangle 11"/>
          <p:cNvSpPr>
            <a:spLocks noChangeArrowheads="1"/>
          </p:cNvSpPr>
          <p:nvPr/>
        </p:nvSpPr>
        <p:spPr bwMode="auto">
          <a:xfrm>
            <a:off x="684213" y="3887788"/>
            <a:ext cx="2232025" cy="620712"/>
          </a:xfrm>
          <a:prstGeom prst="rect">
            <a:avLst/>
          </a:prstGeom>
          <a:solidFill>
            <a:schemeClr val="bg1"/>
          </a:solidFill>
          <a:ln w="12700">
            <a:solidFill>
              <a:schemeClr val="tx1"/>
            </a:solidFill>
            <a:miter lim="800000"/>
            <a:headEnd/>
            <a:tailEnd/>
          </a:ln>
        </p:spPr>
        <p:txBody>
          <a:bodyPr anchor="ctr"/>
          <a:lstStyle/>
          <a:p>
            <a:pPr algn="ctr"/>
            <a:r>
              <a:rPr lang="en-US" dirty="0"/>
              <a:t>analysis</a:t>
            </a:r>
            <a:endParaRPr lang="ru-RU" dirty="0"/>
          </a:p>
        </p:txBody>
      </p:sp>
      <p:sp>
        <p:nvSpPr>
          <p:cNvPr id="9226" name="Rectangle 12"/>
          <p:cNvSpPr>
            <a:spLocks noChangeArrowheads="1"/>
          </p:cNvSpPr>
          <p:nvPr/>
        </p:nvSpPr>
        <p:spPr bwMode="auto">
          <a:xfrm>
            <a:off x="684213" y="4902200"/>
            <a:ext cx="2159000" cy="654050"/>
          </a:xfrm>
          <a:prstGeom prst="rect">
            <a:avLst/>
          </a:prstGeom>
          <a:solidFill>
            <a:schemeClr val="bg1"/>
          </a:solidFill>
          <a:ln w="12700">
            <a:solidFill>
              <a:schemeClr val="tx1"/>
            </a:solidFill>
            <a:miter lim="800000"/>
            <a:headEnd/>
            <a:tailEnd/>
          </a:ln>
        </p:spPr>
        <p:txBody>
          <a:bodyPr anchor="ctr"/>
          <a:lstStyle/>
          <a:p>
            <a:pPr algn="ctr"/>
            <a:r>
              <a:rPr lang="en-US" dirty="0"/>
              <a:t>observation and data collection</a:t>
            </a:r>
            <a:endParaRPr lang="ru-RU" dirty="0"/>
          </a:p>
        </p:txBody>
      </p:sp>
      <p:sp>
        <p:nvSpPr>
          <p:cNvPr id="9227" name="Rectangle 13"/>
          <p:cNvSpPr>
            <a:spLocks noChangeArrowheads="1"/>
          </p:cNvSpPr>
          <p:nvPr/>
        </p:nvSpPr>
        <p:spPr bwMode="auto">
          <a:xfrm>
            <a:off x="6516688" y="2060575"/>
            <a:ext cx="2087562" cy="576263"/>
          </a:xfrm>
          <a:prstGeom prst="rect">
            <a:avLst/>
          </a:prstGeom>
          <a:solidFill>
            <a:schemeClr val="bg1"/>
          </a:solidFill>
          <a:ln w="12700">
            <a:solidFill>
              <a:schemeClr val="tx1"/>
            </a:solidFill>
            <a:miter lim="800000"/>
            <a:headEnd/>
            <a:tailEnd/>
          </a:ln>
        </p:spPr>
        <p:txBody>
          <a:bodyPr anchor="ctr"/>
          <a:lstStyle/>
          <a:p>
            <a:pPr algn="ctr"/>
            <a:r>
              <a:rPr lang="en-US" dirty="0"/>
              <a:t>modeling</a:t>
            </a:r>
            <a:r>
              <a:rPr lang="ru-RU" dirty="0" smtClean="0"/>
              <a:t> </a:t>
            </a:r>
            <a:endParaRPr lang="ru-RU" dirty="0"/>
          </a:p>
        </p:txBody>
      </p:sp>
      <p:sp>
        <p:nvSpPr>
          <p:cNvPr id="9228" name="Rectangle 14"/>
          <p:cNvSpPr>
            <a:spLocks noChangeArrowheads="1"/>
          </p:cNvSpPr>
          <p:nvPr/>
        </p:nvSpPr>
        <p:spPr bwMode="auto">
          <a:xfrm>
            <a:off x="6516688" y="2976563"/>
            <a:ext cx="2087562" cy="668337"/>
          </a:xfrm>
          <a:prstGeom prst="rect">
            <a:avLst/>
          </a:prstGeom>
          <a:solidFill>
            <a:schemeClr val="bg1"/>
          </a:solidFill>
          <a:ln w="12700">
            <a:solidFill>
              <a:schemeClr val="tx1"/>
            </a:solidFill>
            <a:miter lim="800000"/>
            <a:headEnd/>
            <a:tailEnd/>
          </a:ln>
        </p:spPr>
        <p:txBody>
          <a:bodyPr anchor="ctr"/>
          <a:lstStyle/>
          <a:p>
            <a:pPr algn="ctr"/>
            <a:r>
              <a:rPr lang="en-US" dirty="0"/>
              <a:t>experiment</a:t>
            </a:r>
            <a:endParaRPr lang="ru-RU" dirty="0"/>
          </a:p>
        </p:txBody>
      </p:sp>
      <p:sp>
        <p:nvSpPr>
          <p:cNvPr id="9229" name="Rectangle 15"/>
          <p:cNvSpPr>
            <a:spLocks noChangeArrowheads="1"/>
          </p:cNvSpPr>
          <p:nvPr/>
        </p:nvSpPr>
        <p:spPr bwMode="auto">
          <a:xfrm>
            <a:off x="6516688" y="3933825"/>
            <a:ext cx="2089150" cy="550863"/>
          </a:xfrm>
          <a:prstGeom prst="rect">
            <a:avLst/>
          </a:prstGeom>
          <a:solidFill>
            <a:schemeClr val="bg1"/>
          </a:solidFill>
          <a:ln w="12700">
            <a:solidFill>
              <a:schemeClr val="tx1"/>
            </a:solidFill>
            <a:miter lim="800000"/>
            <a:headEnd/>
            <a:tailEnd/>
          </a:ln>
        </p:spPr>
        <p:txBody>
          <a:bodyPr anchor="ctr"/>
          <a:lstStyle/>
          <a:p>
            <a:pPr algn="ctr"/>
            <a:r>
              <a:rPr lang="en-US" dirty="0" smtClean="0"/>
              <a:t>graphical</a:t>
            </a:r>
            <a:r>
              <a:rPr lang="ru-RU" dirty="0" smtClean="0"/>
              <a:t> </a:t>
            </a:r>
            <a:endParaRPr lang="ru-RU" dirty="0"/>
          </a:p>
        </p:txBody>
      </p:sp>
      <p:sp>
        <p:nvSpPr>
          <p:cNvPr id="9230" name="Rectangle 16"/>
          <p:cNvSpPr>
            <a:spLocks noChangeArrowheads="1"/>
          </p:cNvSpPr>
          <p:nvPr/>
        </p:nvSpPr>
        <p:spPr bwMode="auto">
          <a:xfrm>
            <a:off x="6516688" y="4900613"/>
            <a:ext cx="2089150" cy="654050"/>
          </a:xfrm>
          <a:prstGeom prst="rect">
            <a:avLst/>
          </a:prstGeom>
          <a:solidFill>
            <a:schemeClr val="bg1"/>
          </a:solidFill>
          <a:ln w="12700">
            <a:solidFill>
              <a:schemeClr val="tx1"/>
            </a:solidFill>
            <a:miter lim="800000"/>
            <a:headEnd/>
            <a:tailEnd/>
          </a:ln>
        </p:spPr>
        <p:txBody>
          <a:bodyPr anchor="ctr"/>
          <a:lstStyle/>
          <a:p>
            <a:pPr algn="ctr"/>
            <a:r>
              <a:rPr lang="en-US" dirty="0"/>
              <a:t>economic and mathematical</a:t>
            </a:r>
            <a:endParaRPr lang="ru-RU" dirty="0"/>
          </a:p>
        </p:txBody>
      </p:sp>
      <p:sp>
        <p:nvSpPr>
          <p:cNvPr id="9231" name="Rectangle 17"/>
          <p:cNvSpPr>
            <a:spLocks noChangeArrowheads="1"/>
          </p:cNvSpPr>
          <p:nvPr/>
        </p:nvSpPr>
        <p:spPr bwMode="auto">
          <a:xfrm>
            <a:off x="3563938" y="2017713"/>
            <a:ext cx="2160587" cy="647700"/>
          </a:xfrm>
          <a:prstGeom prst="rect">
            <a:avLst/>
          </a:prstGeom>
          <a:solidFill>
            <a:schemeClr val="bg1"/>
          </a:solidFill>
          <a:ln w="12700">
            <a:solidFill>
              <a:schemeClr val="tx1"/>
            </a:solidFill>
            <a:miter lim="800000"/>
            <a:headEnd/>
            <a:tailEnd/>
          </a:ln>
        </p:spPr>
        <p:txBody>
          <a:bodyPr anchor="ctr"/>
          <a:lstStyle/>
          <a:p>
            <a:pPr algn="ctr"/>
            <a:r>
              <a:rPr lang="en-US" dirty="0" smtClean="0"/>
              <a:t>logical</a:t>
            </a:r>
            <a:r>
              <a:rPr lang="ru-RU" dirty="0" smtClean="0"/>
              <a:t> </a:t>
            </a:r>
            <a:endParaRPr lang="ru-RU" dirty="0"/>
          </a:p>
        </p:txBody>
      </p:sp>
      <p:sp>
        <p:nvSpPr>
          <p:cNvPr id="9232" name="Rectangle 18"/>
          <p:cNvSpPr>
            <a:spLocks noChangeArrowheads="1"/>
          </p:cNvSpPr>
          <p:nvPr/>
        </p:nvSpPr>
        <p:spPr bwMode="auto">
          <a:xfrm>
            <a:off x="3563938" y="2951163"/>
            <a:ext cx="2160587" cy="693737"/>
          </a:xfrm>
          <a:prstGeom prst="rect">
            <a:avLst/>
          </a:prstGeom>
          <a:solidFill>
            <a:schemeClr val="bg1"/>
          </a:solidFill>
          <a:ln w="12700">
            <a:solidFill>
              <a:schemeClr val="tx1"/>
            </a:solidFill>
            <a:miter lim="800000"/>
            <a:headEnd/>
            <a:tailEnd/>
          </a:ln>
        </p:spPr>
        <p:txBody>
          <a:bodyPr anchor="ctr"/>
          <a:lstStyle/>
          <a:p>
            <a:pPr algn="ctr"/>
            <a:r>
              <a:rPr lang="en-US" dirty="0"/>
              <a:t>h</a:t>
            </a:r>
            <a:r>
              <a:rPr lang="en-US" dirty="0" smtClean="0"/>
              <a:t>istorical</a:t>
            </a:r>
            <a:endParaRPr lang="ru-RU" dirty="0"/>
          </a:p>
        </p:txBody>
      </p:sp>
      <p:sp>
        <p:nvSpPr>
          <p:cNvPr id="9233" name="Rectangle 19"/>
          <p:cNvSpPr>
            <a:spLocks noChangeArrowheads="1"/>
          </p:cNvSpPr>
          <p:nvPr/>
        </p:nvSpPr>
        <p:spPr bwMode="auto">
          <a:xfrm>
            <a:off x="3563938" y="3932238"/>
            <a:ext cx="2160587" cy="576262"/>
          </a:xfrm>
          <a:prstGeom prst="rect">
            <a:avLst/>
          </a:prstGeom>
          <a:solidFill>
            <a:schemeClr val="bg1"/>
          </a:solidFill>
          <a:ln w="12700">
            <a:solidFill>
              <a:schemeClr val="tx1"/>
            </a:solidFill>
            <a:miter lim="800000"/>
            <a:headEnd/>
            <a:tailEnd/>
          </a:ln>
        </p:spPr>
        <p:txBody>
          <a:bodyPr anchor="ctr"/>
          <a:lstStyle/>
          <a:p>
            <a:pPr algn="ctr"/>
            <a:r>
              <a:rPr lang="en-US" dirty="0" err="1" smtClean="0"/>
              <a:t>syntesis</a:t>
            </a:r>
            <a:r>
              <a:rPr lang="ru-RU" dirty="0" smtClean="0"/>
              <a:t> </a:t>
            </a:r>
            <a:endParaRPr lang="ru-RU" dirty="0"/>
          </a:p>
        </p:txBody>
      </p:sp>
      <p:sp>
        <p:nvSpPr>
          <p:cNvPr id="9234" name="Rectangle 20"/>
          <p:cNvSpPr>
            <a:spLocks noChangeArrowheads="1"/>
          </p:cNvSpPr>
          <p:nvPr/>
        </p:nvSpPr>
        <p:spPr bwMode="auto">
          <a:xfrm>
            <a:off x="3563938" y="4941888"/>
            <a:ext cx="2232025" cy="614362"/>
          </a:xfrm>
          <a:prstGeom prst="rect">
            <a:avLst/>
          </a:prstGeom>
          <a:solidFill>
            <a:schemeClr val="bg1"/>
          </a:solidFill>
          <a:ln w="12700">
            <a:solidFill>
              <a:schemeClr val="tx1"/>
            </a:solidFill>
            <a:miter lim="800000"/>
            <a:headEnd/>
            <a:tailEnd/>
          </a:ln>
        </p:spPr>
        <p:txBody>
          <a:bodyPr anchor="ctr"/>
          <a:lstStyle/>
          <a:p>
            <a:pPr algn="ctr"/>
            <a:r>
              <a:rPr lang="en-US" dirty="0"/>
              <a:t>induction and deduction</a:t>
            </a:r>
            <a:endParaRPr lang="ru-RU" dirty="0"/>
          </a:p>
        </p:txBody>
      </p:sp>
      <p:sp useBgFill="1">
        <p:nvSpPr>
          <p:cNvPr id="7190" name="AutoShape 22">
            <a:hlinkClick r:id="rId2" action="ppaction://hlinksldjump" highlightClick="1"/>
          </p:cNvPr>
          <p:cNvSpPr>
            <a:spLocks noChangeArrowheads="1"/>
          </p:cNvSpPr>
          <p:nvPr/>
        </p:nvSpPr>
        <p:spPr bwMode="auto">
          <a:xfrm>
            <a:off x="8388350" y="0"/>
            <a:ext cx="755650" cy="549275"/>
          </a:xfrm>
          <a:prstGeom prst="actionButtonHome">
            <a:avLst/>
          </a:prstGeom>
          <a:ln w="9525">
            <a:noFill/>
            <a:miter lim="800000"/>
            <a:headEnd/>
            <a:tailEnd/>
          </a:ln>
          <a:effectLst/>
        </p:spPr>
        <p:txBody>
          <a:bodyPr wrap="none" anchor="ctr"/>
          <a:lstStyle/>
          <a:p>
            <a:pPr algn="ctr">
              <a:defRPr/>
            </a:pPr>
            <a:r>
              <a:rPr lang="ru-RU" sz="1000" b="1" i="1">
                <a:effectLst>
                  <a:outerShdw blurRad="38100" dist="38100" dir="2700000" algn="tl">
                    <a:srgbClr val="C0C0C0"/>
                  </a:outerShdw>
                </a:effectLst>
              </a:rPr>
              <a:t>К 1 разделу</a:t>
            </a:r>
          </a:p>
        </p:txBody>
      </p:sp>
      <p:sp useBgFill="1">
        <p:nvSpPr>
          <p:cNvPr id="7193" name="AutoShape 25">
            <a:hlinkClick r:id="" action="ppaction://hlinkshowjump?jump=nextslide"/>
          </p:cNvPr>
          <p:cNvSpPr>
            <a:spLocks noChangeArrowheads="1"/>
          </p:cNvSpPr>
          <p:nvPr/>
        </p:nvSpPr>
        <p:spPr bwMode="auto">
          <a:xfrm>
            <a:off x="8413750" y="6472238"/>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wrap="none" anchor="ctr"/>
          <a:lstStyle/>
          <a:p>
            <a:pPr algn="ctr">
              <a:defRPr/>
            </a:pPr>
            <a:r>
              <a:rPr lang="ru-RU" sz="1000" b="1" i="1">
                <a:effectLst>
                  <a:outerShdw blurRad="38100" dist="38100" dir="2700000" algn="tl">
                    <a:srgbClr val="C0C0C0"/>
                  </a:outerShdw>
                </a:effectLst>
              </a:rPr>
              <a:t>Вперёд</a:t>
            </a:r>
          </a:p>
        </p:txBody>
      </p:sp>
      <p:sp useBgFill="1">
        <p:nvSpPr>
          <p:cNvPr id="7194" name="AutoShape 26">
            <a:hlinkClick r:id="" action="ppaction://hlinkshowjump?jump=previousslide"/>
          </p:cNvPr>
          <p:cNvSpPr>
            <a:spLocks noChangeArrowheads="1"/>
          </p:cNvSpPr>
          <p:nvPr/>
        </p:nvSpPr>
        <p:spPr bwMode="auto">
          <a:xfrm rot="10800000">
            <a:off x="63500" y="6486525"/>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rot="10800000" wrap="none" anchor="ctr"/>
          <a:lstStyle/>
          <a:p>
            <a:pPr algn="ctr">
              <a:defRPr/>
            </a:pPr>
            <a:r>
              <a:rPr lang="ru-RU" sz="1000" b="1" i="1">
                <a:effectLst>
                  <a:outerShdw blurRad="38100" dist="38100" dir="2700000" algn="tl">
                    <a:srgbClr val="C0C0C0"/>
                  </a:outerShdw>
                </a:effectLst>
              </a:rPr>
              <a:t>Назад</a:t>
            </a:r>
          </a:p>
        </p:txBody>
      </p:sp>
    </p:spTree>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ChangeArrowheads="1"/>
          </p:cNvSpPr>
          <p:nvPr/>
        </p:nvSpPr>
        <p:spPr bwMode="auto">
          <a:xfrm>
            <a:off x="2648744" y="6287572"/>
            <a:ext cx="4321150" cy="369332"/>
          </a:xfrm>
          <a:prstGeom prst="rect">
            <a:avLst/>
          </a:prstGeom>
          <a:noFill/>
          <a:ln w="9525">
            <a:noFill/>
            <a:miter lim="800000"/>
            <a:headEnd/>
            <a:tailEnd/>
          </a:ln>
          <a:effectLst/>
        </p:spPr>
        <p:txBody>
          <a:bodyPr wrap="square">
            <a:spAutoFit/>
          </a:bodyPr>
          <a:lstStyle/>
          <a:p>
            <a:pPr>
              <a:defRPr/>
            </a:pPr>
            <a:r>
              <a:rPr lang="en-US" b="1" i="1" dirty="0">
                <a:effectLst>
                  <a:outerShdw blurRad="38100" dist="38100" dir="2700000" algn="tl">
                    <a:srgbClr val="FFFFFF"/>
                  </a:outerShdw>
                </a:effectLst>
              </a:rPr>
              <a:t>Economic laws and categories</a:t>
            </a:r>
            <a:endParaRPr lang="ru-RU" b="1" i="1" dirty="0">
              <a:effectLst>
                <a:outerShdw blurRad="38100" dist="38100" dir="2700000" algn="tl">
                  <a:srgbClr val="FFFFFF"/>
                </a:outerShdw>
              </a:effectLst>
            </a:endParaRPr>
          </a:p>
        </p:txBody>
      </p:sp>
      <p:sp>
        <p:nvSpPr>
          <p:cNvPr id="6147" name="Rectangle 5"/>
          <p:cNvSpPr>
            <a:spLocks noChangeArrowheads="1"/>
          </p:cNvSpPr>
          <p:nvPr/>
        </p:nvSpPr>
        <p:spPr bwMode="auto">
          <a:xfrm>
            <a:off x="971550" y="280541"/>
            <a:ext cx="7200900" cy="1077218"/>
          </a:xfrm>
          <a:prstGeom prst="rect">
            <a:avLst/>
          </a:prstGeom>
          <a:solidFill>
            <a:schemeClr val="bg1"/>
          </a:solidFill>
          <a:ln w="12700">
            <a:solidFill>
              <a:schemeClr val="tx1"/>
            </a:solidFill>
            <a:miter lim="800000"/>
            <a:headEnd/>
            <a:tailEnd/>
          </a:ln>
        </p:spPr>
        <p:txBody>
          <a:bodyPr anchor="ctr">
            <a:spAutoFit/>
          </a:bodyPr>
          <a:lstStyle/>
          <a:p>
            <a:pPr algn="ctr"/>
            <a:r>
              <a:rPr lang="en-US" sz="1600" b="1" dirty="0" smtClean="0"/>
              <a:t>Economic rule </a:t>
            </a:r>
            <a:r>
              <a:rPr lang="ru-RU" sz="1600" dirty="0" smtClean="0"/>
              <a:t>— </a:t>
            </a:r>
            <a:r>
              <a:rPr lang="en-US" sz="1600" dirty="0"/>
              <a:t>causal, sustainable,</a:t>
            </a:r>
          </a:p>
          <a:p>
            <a:pPr algn="ctr"/>
            <a:r>
              <a:rPr lang="en-US" sz="1600" dirty="0"/>
              <a:t>recurring connection between phenomena, processes in the economic</a:t>
            </a:r>
          </a:p>
          <a:p>
            <a:pPr algn="ctr"/>
            <a:r>
              <a:rPr lang="en-US" sz="1600" dirty="0"/>
              <a:t>community life</a:t>
            </a:r>
            <a:endParaRPr lang="ru-RU" sz="1600" dirty="0"/>
          </a:p>
        </p:txBody>
      </p:sp>
      <p:sp>
        <p:nvSpPr>
          <p:cNvPr id="6148" name="AutoShape 6"/>
          <p:cNvSpPr>
            <a:spLocks noChangeArrowheads="1"/>
          </p:cNvSpPr>
          <p:nvPr/>
        </p:nvSpPr>
        <p:spPr bwMode="auto">
          <a:xfrm>
            <a:off x="912813" y="1671638"/>
            <a:ext cx="3471862" cy="1952625"/>
          </a:xfrm>
          <a:prstGeom prst="roundRect">
            <a:avLst>
              <a:gd name="adj" fmla="val 16667"/>
            </a:avLst>
          </a:prstGeom>
          <a:solidFill>
            <a:schemeClr val="bg1"/>
          </a:solidFill>
          <a:ln w="12700">
            <a:solidFill>
              <a:schemeClr val="tx1"/>
            </a:solidFill>
            <a:round/>
            <a:headEnd/>
            <a:tailEnd/>
          </a:ln>
        </p:spPr>
        <p:txBody>
          <a:bodyPr anchor="ctr"/>
          <a:lstStyle/>
          <a:p>
            <a:pPr algn="ctr"/>
            <a:r>
              <a:rPr lang="en-US" sz="1600" dirty="0"/>
              <a:t>They differ from legal laws in that they act objectively, regardless of people's consciousness, and have a social and historical character.</a:t>
            </a:r>
            <a:endParaRPr lang="ru-RU" sz="1600" dirty="0"/>
          </a:p>
        </p:txBody>
      </p:sp>
      <p:sp>
        <p:nvSpPr>
          <p:cNvPr id="6149" name="AutoShape 7"/>
          <p:cNvSpPr>
            <a:spLocks noChangeArrowheads="1"/>
          </p:cNvSpPr>
          <p:nvPr/>
        </p:nvSpPr>
        <p:spPr bwMode="auto">
          <a:xfrm>
            <a:off x="4673600" y="1625163"/>
            <a:ext cx="3570288" cy="2009061"/>
          </a:xfrm>
          <a:prstGeom prst="roundRect">
            <a:avLst>
              <a:gd name="adj" fmla="val 16667"/>
            </a:avLst>
          </a:prstGeom>
          <a:solidFill>
            <a:schemeClr val="bg1"/>
          </a:solidFill>
          <a:ln w="12700">
            <a:solidFill>
              <a:schemeClr val="tx1"/>
            </a:solidFill>
            <a:round/>
            <a:headEnd/>
            <a:tailEnd/>
          </a:ln>
        </p:spPr>
        <p:txBody>
          <a:bodyPr anchor="ctr">
            <a:spAutoFit/>
          </a:bodyPr>
          <a:lstStyle/>
          <a:p>
            <a:r>
              <a:rPr lang="en-US" sz="1600" b="1" dirty="0"/>
              <a:t>Examples:</a:t>
            </a:r>
          </a:p>
          <a:p>
            <a:r>
              <a:rPr lang="en-US" sz="1600" dirty="0"/>
              <a:t>- the </a:t>
            </a:r>
            <a:r>
              <a:rPr lang="en-US" sz="1600" dirty="0" smtClean="0"/>
              <a:t>rule </a:t>
            </a:r>
            <a:r>
              <a:rPr lang="en-US" sz="1600" dirty="0"/>
              <a:t>of value</a:t>
            </a:r>
          </a:p>
          <a:p>
            <a:r>
              <a:rPr lang="en-US" sz="1600" dirty="0"/>
              <a:t>- the </a:t>
            </a:r>
            <a:r>
              <a:rPr lang="en-US" sz="1600" dirty="0" smtClean="0"/>
              <a:t>rule </a:t>
            </a:r>
            <a:r>
              <a:rPr lang="en-US" sz="1600" dirty="0"/>
              <a:t>of demand</a:t>
            </a:r>
          </a:p>
          <a:p>
            <a:r>
              <a:rPr lang="en-US" sz="1600" dirty="0"/>
              <a:t>- the </a:t>
            </a:r>
            <a:r>
              <a:rPr lang="en-US" sz="1600" dirty="0" smtClean="0"/>
              <a:t>rule </a:t>
            </a:r>
            <a:r>
              <a:rPr lang="en-US" sz="1600" dirty="0"/>
              <a:t>of the sentence</a:t>
            </a:r>
          </a:p>
          <a:p>
            <a:r>
              <a:rPr lang="en-US" sz="1600" dirty="0"/>
              <a:t>- the </a:t>
            </a:r>
            <a:r>
              <a:rPr lang="en-US" sz="1600" dirty="0" smtClean="0"/>
              <a:t>rule </a:t>
            </a:r>
            <a:r>
              <a:rPr lang="en-US" sz="1600" dirty="0"/>
              <a:t>of money circulation</a:t>
            </a:r>
          </a:p>
          <a:p>
            <a:r>
              <a:rPr lang="en-US" sz="1600" dirty="0"/>
              <a:t>human growth law</a:t>
            </a:r>
          </a:p>
          <a:p>
            <a:r>
              <a:rPr lang="en-US" sz="1600" dirty="0"/>
              <a:t>needs, etc.</a:t>
            </a:r>
            <a:endParaRPr lang="ru-RU" sz="1600" dirty="0"/>
          </a:p>
        </p:txBody>
      </p:sp>
      <p:sp>
        <p:nvSpPr>
          <p:cNvPr id="6150" name="AutoShape 8"/>
          <p:cNvSpPr>
            <a:spLocks noChangeArrowheads="1"/>
          </p:cNvSpPr>
          <p:nvPr/>
        </p:nvSpPr>
        <p:spPr bwMode="auto">
          <a:xfrm rot="10800000">
            <a:off x="360363" y="3706397"/>
            <a:ext cx="8459787" cy="1096208"/>
          </a:xfrm>
          <a:custGeom>
            <a:avLst/>
            <a:gdLst>
              <a:gd name="T0" fmla="*/ 8130012 w 21600"/>
              <a:gd name="T1" fmla="*/ 538163 h 21600"/>
              <a:gd name="T2" fmla="*/ 4229894 w 21600"/>
              <a:gd name="T3" fmla="*/ 1076325 h 21600"/>
              <a:gd name="T4" fmla="*/ 329775 w 21600"/>
              <a:gd name="T5" fmla="*/ 538163 h 21600"/>
              <a:gd name="T6" fmla="*/ 4229894 w 21600"/>
              <a:gd name="T7" fmla="*/ 0 h 21600"/>
              <a:gd name="T8" fmla="*/ 0 60000 65536"/>
              <a:gd name="T9" fmla="*/ 0 60000 65536"/>
              <a:gd name="T10" fmla="*/ 0 60000 65536"/>
              <a:gd name="T11" fmla="*/ 0 60000 65536"/>
              <a:gd name="T12" fmla="*/ 2642 w 21600"/>
              <a:gd name="T13" fmla="*/ 2642 h 21600"/>
              <a:gd name="T14" fmla="*/ 18958 w 21600"/>
              <a:gd name="T15" fmla="*/ 18958 h 21600"/>
            </a:gdLst>
            <a:ahLst/>
            <a:cxnLst>
              <a:cxn ang="T8">
                <a:pos x="T0" y="T1"/>
              </a:cxn>
              <a:cxn ang="T9">
                <a:pos x="T2" y="T3"/>
              </a:cxn>
              <a:cxn ang="T10">
                <a:pos x="T4" y="T5"/>
              </a:cxn>
              <a:cxn ang="T11">
                <a:pos x="T6" y="T7"/>
              </a:cxn>
            </a:cxnLst>
            <a:rect l="T12" t="T13" r="T14" b="T15"/>
            <a:pathLst>
              <a:path w="21600" h="21600">
                <a:moveTo>
                  <a:pt x="0" y="0"/>
                </a:moveTo>
                <a:lnTo>
                  <a:pt x="1684" y="21600"/>
                </a:lnTo>
                <a:lnTo>
                  <a:pt x="19916" y="21600"/>
                </a:lnTo>
                <a:lnTo>
                  <a:pt x="21600" y="0"/>
                </a:lnTo>
                <a:close/>
              </a:path>
            </a:pathLst>
          </a:custGeom>
          <a:solidFill>
            <a:schemeClr val="bg1"/>
          </a:solidFill>
          <a:ln w="12700">
            <a:solidFill>
              <a:schemeClr val="tx1"/>
            </a:solidFill>
            <a:miter lim="800000"/>
            <a:headEnd/>
            <a:tailEnd/>
          </a:ln>
        </p:spPr>
        <p:txBody>
          <a:bodyPr rot="10800000" anchor="ctr">
            <a:spAutoFit/>
          </a:bodyPr>
          <a:lstStyle/>
          <a:p>
            <a:pPr algn="ctr"/>
            <a:r>
              <a:rPr lang="en-US" sz="1600" dirty="0"/>
              <a:t>Economic </a:t>
            </a:r>
            <a:r>
              <a:rPr lang="en-US" sz="1600" dirty="0" smtClean="0"/>
              <a:t>rules </a:t>
            </a:r>
            <a:r>
              <a:rPr lang="en-US" sz="1600" dirty="0"/>
              <a:t>are clarified by</a:t>
            </a:r>
          </a:p>
          <a:p>
            <a:pPr algn="ctr"/>
            <a:r>
              <a:rPr lang="en-US" sz="1600" b="1" dirty="0"/>
              <a:t>economic categories </a:t>
            </a:r>
            <a:r>
              <a:rPr lang="en-US" sz="1600" dirty="0"/>
              <a:t>- concepts, generalized</a:t>
            </a:r>
          </a:p>
          <a:p>
            <a:pPr algn="ctr"/>
            <a:r>
              <a:rPr lang="en-US" sz="1600" dirty="0"/>
              <a:t>expressing the essence of any phenomena and processes</a:t>
            </a:r>
            <a:endParaRPr lang="ru-RU" sz="1600" dirty="0"/>
          </a:p>
        </p:txBody>
      </p:sp>
      <p:sp>
        <p:nvSpPr>
          <p:cNvPr id="6151" name="AutoShape 9"/>
          <p:cNvSpPr>
            <a:spLocks noChangeArrowheads="1"/>
          </p:cNvSpPr>
          <p:nvPr/>
        </p:nvSpPr>
        <p:spPr bwMode="auto">
          <a:xfrm>
            <a:off x="1042988" y="4797425"/>
            <a:ext cx="7200900" cy="1295400"/>
          </a:xfrm>
          <a:prstGeom prst="roundRect">
            <a:avLst>
              <a:gd name="adj" fmla="val 16667"/>
            </a:avLst>
          </a:prstGeom>
          <a:solidFill>
            <a:schemeClr val="bg1"/>
          </a:solidFill>
          <a:ln w="12700">
            <a:solidFill>
              <a:schemeClr val="tx1"/>
            </a:solidFill>
            <a:round/>
            <a:headEnd/>
            <a:tailEnd/>
          </a:ln>
        </p:spPr>
        <p:txBody>
          <a:bodyPr anchor="ctr"/>
          <a:lstStyle/>
          <a:p>
            <a:pPr algn="ctr"/>
            <a:r>
              <a:rPr lang="en-US" sz="1600" b="1" dirty="0"/>
              <a:t>Main economic categories</a:t>
            </a:r>
            <a:endParaRPr lang="ru-RU" sz="1600" b="1" dirty="0"/>
          </a:p>
        </p:txBody>
      </p:sp>
      <p:sp>
        <p:nvSpPr>
          <p:cNvPr id="6152" name="AutoShape 10"/>
          <p:cNvSpPr>
            <a:spLocks noChangeArrowheads="1"/>
          </p:cNvSpPr>
          <p:nvPr/>
        </p:nvSpPr>
        <p:spPr bwMode="auto">
          <a:xfrm>
            <a:off x="1619250" y="5873433"/>
            <a:ext cx="1160463" cy="408623"/>
          </a:xfrm>
          <a:prstGeom prst="flowChartAlternateProcess">
            <a:avLst/>
          </a:prstGeom>
          <a:solidFill>
            <a:schemeClr val="bg1"/>
          </a:solidFill>
          <a:ln w="12700">
            <a:solidFill>
              <a:schemeClr val="tx1"/>
            </a:solidFill>
            <a:miter lim="800000"/>
            <a:headEnd/>
            <a:tailEnd/>
          </a:ln>
        </p:spPr>
        <p:txBody>
          <a:bodyPr anchor="ctr">
            <a:spAutoFit/>
          </a:bodyPr>
          <a:lstStyle/>
          <a:p>
            <a:pPr algn="ctr"/>
            <a:r>
              <a:rPr lang="en-US" dirty="0" smtClean="0"/>
              <a:t>market</a:t>
            </a:r>
            <a:r>
              <a:rPr lang="ru-RU" dirty="0" smtClean="0"/>
              <a:t> </a:t>
            </a:r>
            <a:endParaRPr lang="ru-RU" dirty="0"/>
          </a:p>
        </p:txBody>
      </p:sp>
      <p:sp>
        <p:nvSpPr>
          <p:cNvPr id="6153" name="AutoShape 11"/>
          <p:cNvSpPr>
            <a:spLocks noChangeArrowheads="1"/>
          </p:cNvSpPr>
          <p:nvPr/>
        </p:nvSpPr>
        <p:spPr bwMode="auto">
          <a:xfrm>
            <a:off x="3203575" y="5949950"/>
            <a:ext cx="1150938" cy="287338"/>
          </a:xfrm>
          <a:prstGeom prst="flowChartAlternateProcess">
            <a:avLst/>
          </a:prstGeom>
          <a:solidFill>
            <a:schemeClr val="bg1"/>
          </a:solidFill>
          <a:ln w="12700">
            <a:solidFill>
              <a:schemeClr val="tx1"/>
            </a:solidFill>
            <a:miter lim="800000"/>
            <a:headEnd/>
            <a:tailEnd/>
          </a:ln>
        </p:spPr>
        <p:txBody>
          <a:bodyPr wrap="none" anchor="ctr"/>
          <a:lstStyle/>
          <a:p>
            <a:pPr algn="ctr"/>
            <a:r>
              <a:rPr lang="en-US" dirty="0" smtClean="0"/>
              <a:t>money</a:t>
            </a:r>
            <a:r>
              <a:rPr lang="ru-RU" dirty="0" smtClean="0"/>
              <a:t> </a:t>
            </a:r>
            <a:endParaRPr lang="ru-RU" dirty="0"/>
          </a:p>
        </p:txBody>
      </p:sp>
      <p:sp>
        <p:nvSpPr>
          <p:cNvPr id="6154" name="AutoShape 12"/>
          <p:cNvSpPr>
            <a:spLocks noChangeArrowheads="1"/>
          </p:cNvSpPr>
          <p:nvPr/>
        </p:nvSpPr>
        <p:spPr bwMode="auto">
          <a:xfrm>
            <a:off x="4859338" y="5949950"/>
            <a:ext cx="1150937" cy="287338"/>
          </a:xfrm>
          <a:prstGeom prst="flowChartAlternateProcess">
            <a:avLst/>
          </a:prstGeom>
          <a:solidFill>
            <a:schemeClr val="bg1"/>
          </a:solidFill>
          <a:ln w="12700">
            <a:solidFill>
              <a:schemeClr val="tx1"/>
            </a:solidFill>
            <a:miter lim="800000"/>
            <a:headEnd/>
            <a:tailEnd/>
          </a:ln>
        </p:spPr>
        <p:txBody>
          <a:bodyPr wrap="none" anchor="ctr"/>
          <a:lstStyle/>
          <a:p>
            <a:pPr algn="ctr"/>
            <a:r>
              <a:rPr lang="en-US" sz="1600" dirty="0" smtClean="0"/>
              <a:t>revenue</a:t>
            </a:r>
            <a:r>
              <a:rPr lang="ru-RU" sz="1600" dirty="0" smtClean="0"/>
              <a:t> </a:t>
            </a:r>
            <a:endParaRPr lang="ru-RU" sz="1600" dirty="0"/>
          </a:p>
        </p:txBody>
      </p:sp>
      <p:sp>
        <p:nvSpPr>
          <p:cNvPr id="6155" name="AutoShape 13"/>
          <p:cNvSpPr>
            <a:spLocks noChangeArrowheads="1"/>
          </p:cNvSpPr>
          <p:nvPr/>
        </p:nvSpPr>
        <p:spPr bwMode="auto">
          <a:xfrm>
            <a:off x="6516688" y="5949950"/>
            <a:ext cx="1150937" cy="287338"/>
          </a:xfrm>
          <a:prstGeom prst="flowChartAlternateProcess">
            <a:avLst/>
          </a:prstGeom>
          <a:solidFill>
            <a:schemeClr val="bg1"/>
          </a:solidFill>
          <a:ln w="12700">
            <a:solidFill>
              <a:schemeClr val="tx1"/>
            </a:solidFill>
            <a:miter lim="800000"/>
            <a:headEnd/>
            <a:tailEnd/>
          </a:ln>
        </p:spPr>
        <p:txBody>
          <a:bodyPr wrap="none" anchor="ctr"/>
          <a:lstStyle/>
          <a:p>
            <a:pPr algn="ctr"/>
            <a:r>
              <a:rPr lang="ru-RU" sz="1600" dirty="0"/>
              <a:t> </a:t>
            </a:r>
            <a:r>
              <a:rPr lang="en-US" sz="1600" dirty="0" smtClean="0"/>
              <a:t>and other</a:t>
            </a:r>
            <a:endParaRPr lang="ru-RU" dirty="0"/>
          </a:p>
        </p:txBody>
      </p:sp>
      <p:sp>
        <p:nvSpPr>
          <p:cNvPr id="6156" name="AutoShape 14"/>
          <p:cNvSpPr>
            <a:spLocks noChangeArrowheads="1"/>
          </p:cNvSpPr>
          <p:nvPr/>
        </p:nvSpPr>
        <p:spPr bwMode="auto">
          <a:xfrm>
            <a:off x="827088" y="4840288"/>
            <a:ext cx="1150937" cy="287337"/>
          </a:xfrm>
          <a:prstGeom prst="flowChartAlternateProcess">
            <a:avLst/>
          </a:prstGeom>
          <a:solidFill>
            <a:schemeClr val="bg1"/>
          </a:solidFill>
          <a:ln w="12700">
            <a:solidFill>
              <a:schemeClr val="tx1"/>
            </a:solidFill>
            <a:miter lim="800000"/>
            <a:headEnd/>
            <a:tailEnd/>
          </a:ln>
        </p:spPr>
        <p:txBody>
          <a:bodyPr wrap="none" anchor="ctr"/>
          <a:lstStyle/>
          <a:p>
            <a:pPr algn="ctr"/>
            <a:r>
              <a:rPr lang="en-US" dirty="0" smtClean="0"/>
              <a:t>price</a:t>
            </a:r>
            <a:r>
              <a:rPr lang="ru-RU" dirty="0" smtClean="0"/>
              <a:t> </a:t>
            </a:r>
            <a:endParaRPr lang="ru-RU" dirty="0"/>
          </a:p>
        </p:txBody>
      </p:sp>
      <p:sp>
        <p:nvSpPr>
          <p:cNvPr id="6157" name="AutoShape 15"/>
          <p:cNvSpPr>
            <a:spLocks noChangeArrowheads="1"/>
          </p:cNvSpPr>
          <p:nvPr/>
        </p:nvSpPr>
        <p:spPr bwMode="auto">
          <a:xfrm>
            <a:off x="2411413" y="4840288"/>
            <a:ext cx="1150937" cy="287337"/>
          </a:xfrm>
          <a:prstGeom prst="flowChartAlternateProcess">
            <a:avLst/>
          </a:prstGeom>
          <a:solidFill>
            <a:schemeClr val="bg1"/>
          </a:solidFill>
          <a:ln w="12700">
            <a:solidFill>
              <a:schemeClr val="tx1"/>
            </a:solidFill>
            <a:miter lim="800000"/>
            <a:headEnd/>
            <a:tailEnd/>
          </a:ln>
        </p:spPr>
        <p:txBody>
          <a:bodyPr wrap="none" anchor="ctr"/>
          <a:lstStyle/>
          <a:p>
            <a:pPr algn="ctr"/>
            <a:r>
              <a:rPr lang="en-US" dirty="0" smtClean="0"/>
              <a:t>demand</a:t>
            </a:r>
            <a:r>
              <a:rPr lang="ru-RU" dirty="0" smtClean="0"/>
              <a:t> </a:t>
            </a:r>
            <a:endParaRPr lang="ru-RU" dirty="0"/>
          </a:p>
        </p:txBody>
      </p:sp>
      <p:sp>
        <p:nvSpPr>
          <p:cNvPr id="6158" name="AutoShape 16"/>
          <p:cNvSpPr>
            <a:spLocks noChangeArrowheads="1"/>
          </p:cNvSpPr>
          <p:nvPr/>
        </p:nvSpPr>
        <p:spPr bwMode="auto">
          <a:xfrm>
            <a:off x="3995738" y="4840288"/>
            <a:ext cx="1150937" cy="287337"/>
          </a:xfrm>
          <a:prstGeom prst="flowChartAlternateProcess">
            <a:avLst/>
          </a:prstGeom>
          <a:solidFill>
            <a:schemeClr val="bg1"/>
          </a:solidFill>
          <a:ln w="12700">
            <a:solidFill>
              <a:schemeClr val="tx1"/>
            </a:solidFill>
            <a:miter lim="800000"/>
            <a:headEnd/>
            <a:tailEnd/>
          </a:ln>
        </p:spPr>
        <p:txBody>
          <a:bodyPr wrap="none" anchor="ctr"/>
          <a:lstStyle/>
          <a:p>
            <a:pPr algn="ctr"/>
            <a:r>
              <a:rPr lang="en-US" sz="1600" dirty="0" smtClean="0"/>
              <a:t>taxes</a:t>
            </a:r>
            <a:r>
              <a:rPr lang="ru-RU" sz="1600" dirty="0" smtClean="0"/>
              <a:t> </a:t>
            </a:r>
            <a:endParaRPr lang="ru-RU" sz="1600" dirty="0"/>
          </a:p>
        </p:txBody>
      </p:sp>
      <p:sp>
        <p:nvSpPr>
          <p:cNvPr id="6159" name="AutoShape 17"/>
          <p:cNvSpPr>
            <a:spLocks noChangeArrowheads="1"/>
          </p:cNvSpPr>
          <p:nvPr/>
        </p:nvSpPr>
        <p:spPr bwMode="auto">
          <a:xfrm>
            <a:off x="5651500" y="4841875"/>
            <a:ext cx="1150938" cy="287338"/>
          </a:xfrm>
          <a:prstGeom prst="flowChartAlternateProcess">
            <a:avLst/>
          </a:prstGeom>
          <a:solidFill>
            <a:schemeClr val="bg1"/>
          </a:solidFill>
          <a:ln w="12700">
            <a:solidFill>
              <a:schemeClr val="tx1"/>
            </a:solidFill>
            <a:miter lim="800000"/>
            <a:headEnd/>
            <a:tailEnd/>
          </a:ln>
        </p:spPr>
        <p:txBody>
          <a:bodyPr wrap="none" anchor="ctr"/>
          <a:lstStyle/>
          <a:p>
            <a:pPr algn="ctr"/>
            <a:r>
              <a:rPr lang="en-US" sz="1600" dirty="0" smtClean="0"/>
              <a:t>profit</a:t>
            </a:r>
            <a:endParaRPr lang="ru-RU" sz="1600" dirty="0"/>
          </a:p>
        </p:txBody>
      </p:sp>
      <p:sp>
        <p:nvSpPr>
          <p:cNvPr id="6160" name="AutoShape 18"/>
          <p:cNvSpPr>
            <a:spLocks noChangeArrowheads="1"/>
          </p:cNvSpPr>
          <p:nvPr/>
        </p:nvSpPr>
        <p:spPr bwMode="auto">
          <a:xfrm>
            <a:off x="7308850" y="4840288"/>
            <a:ext cx="1150938" cy="287337"/>
          </a:xfrm>
          <a:prstGeom prst="flowChartAlternateProcess">
            <a:avLst/>
          </a:prstGeom>
          <a:solidFill>
            <a:schemeClr val="bg1"/>
          </a:solidFill>
          <a:ln w="12700">
            <a:solidFill>
              <a:schemeClr val="tx1"/>
            </a:solidFill>
            <a:miter lim="800000"/>
            <a:headEnd/>
            <a:tailEnd/>
          </a:ln>
        </p:spPr>
        <p:txBody>
          <a:bodyPr wrap="none" anchor="ctr"/>
          <a:lstStyle/>
          <a:p>
            <a:pPr algn="ctr"/>
            <a:r>
              <a:rPr lang="en-US" sz="1600" dirty="0" smtClean="0"/>
              <a:t>expenses</a:t>
            </a:r>
            <a:r>
              <a:rPr lang="ru-RU" sz="1600" dirty="0" smtClean="0"/>
              <a:t> </a:t>
            </a:r>
            <a:endParaRPr lang="ru-RU" sz="1600" dirty="0"/>
          </a:p>
        </p:txBody>
      </p:sp>
      <p:sp>
        <p:nvSpPr>
          <p:cNvPr id="6161" name="AutoShape 19"/>
          <p:cNvSpPr>
            <a:spLocks noChangeArrowheads="1"/>
          </p:cNvSpPr>
          <p:nvPr/>
        </p:nvSpPr>
        <p:spPr bwMode="auto">
          <a:xfrm>
            <a:off x="1619250" y="1285875"/>
            <a:ext cx="1871663" cy="358775"/>
          </a:xfrm>
          <a:prstGeom prst="flowChartMerge">
            <a:avLst/>
          </a:prstGeom>
          <a:solidFill>
            <a:schemeClr val="bg1"/>
          </a:solidFill>
          <a:ln w="12700">
            <a:solidFill>
              <a:schemeClr val="tx1"/>
            </a:solidFill>
            <a:miter lim="800000"/>
            <a:headEnd/>
            <a:tailEnd/>
          </a:ln>
        </p:spPr>
        <p:txBody>
          <a:bodyPr wrap="none" anchor="ctr"/>
          <a:lstStyle/>
          <a:p>
            <a:endParaRPr lang="ru-RU"/>
          </a:p>
        </p:txBody>
      </p:sp>
      <p:sp>
        <p:nvSpPr>
          <p:cNvPr id="6162" name="AutoShape 20"/>
          <p:cNvSpPr>
            <a:spLocks noChangeArrowheads="1"/>
          </p:cNvSpPr>
          <p:nvPr/>
        </p:nvSpPr>
        <p:spPr bwMode="auto">
          <a:xfrm>
            <a:off x="5508625" y="1285875"/>
            <a:ext cx="1871663" cy="358775"/>
          </a:xfrm>
          <a:prstGeom prst="flowChartMerge">
            <a:avLst/>
          </a:prstGeom>
          <a:solidFill>
            <a:schemeClr val="bg1"/>
          </a:solidFill>
          <a:ln w="12700">
            <a:solidFill>
              <a:schemeClr val="tx1"/>
            </a:solidFill>
            <a:miter lim="800000"/>
            <a:headEnd/>
            <a:tailEnd/>
          </a:ln>
        </p:spPr>
        <p:txBody>
          <a:bodyPr wrap="none" anchor="ctr"/>
          <a:lstStyle/>
          <a:p>
            <a:endParaRPr lang="ru-RU"/>
          </a:p>
        </p:txBody>
      </p:sp>
      <p:sp useBgFill="1">
        <p:nvSpPr>
          <p:cNvPr id="4117" name="AutoShape 21">
            <a:hlinkClick r:id="rId2" action="ppaction://hlinksldjump" highlightClick="1"/>
          </p:cNvPr>
          <p:cNvSpPr>
            <a:spLocks noChangeArrowheads="1"/>
          </p:cNvSpPr>
          <p:nvPr/>
        </p:nvSpPr>
        <p:spPr bwMode="auto">
          <a:xfrm>
            <a:off x="8388350" y="0"/>
            <a:ext cx="755650" cy="549275"/>
          </a:xfrm>
          <a:prstGeom prst="actionButtonHome">
            <a:avLst/>
          </a:prstGeom>
          <a:ln w="9525">
            <a:noFill/>
            <a:miter lim="800000"/>
            <a:headEnd/>
            <a:tailEnd/>
          </a:ln>
          <a:effectLst/>
        </p:spPr>
        <p:txBody>
          <a:bodyPr wrap="none" anchor="ctr"/>
          <a:lstStyle/>
          <a:p>
            <a:pPr algn="ctr">
              <a:defRPr/>
            </a:pPr>
            <a:r>
              <a:rPr lang="ru-RU" sz="1000" b="1" i="1">
                <a:effectLst>
                  <a:outerShdw blurRad="38100" dist="38100" dir="2700000" algn="tl">
                    <a:srgbClr val="C0C0C0"/>
                  </a:outerShdw>
                </a:effectLst>
              </a:rPr>
              <a:t>К 1 разделу</a:t>
            </a:r>
          </a:p>
        </p:txBody>
      </p:sp>
      <p:sp useBgFill="1">
        <p:nvSpPr>
          <p:cNvPr id="4118" name="AutoShape 22">
            <a:hlinkClick r:id="" action="ppaction://hlinkshowjump?jump=nextslide"/>
          </p:cNvPr>
          <p:cNvSpPr>
            <a:spLocks noChangeArrowheads="1"/>
          </p:cNvSpPr>
          <p:nvPr/>
        </p:nvSpPr>
        <p:spPr bwMode="auto">
          <a:xfrm>
            <a:off x="8413750" y="6472238"/>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wrap="none" anchor="ctr"/>
          <a:lstStyle/>
          <a:p>
            <a:pPr algn="ctr">
              <a:defRPr/>
            </a:pPr>
            <a:r>
              <a:rPr lang="ru-RU" sz="1000" b="1" i="1">
                <a:effectLst>
                  <a:outerShdw blurRad="38100" dist="38100" dir="2700000" algn="tl">
                    <a:srgbClr val="C0C0C0"/>
                  </a:outerShdw>
                </a:effectLst>
              </a:rPr>
              <a:t>Вперёд</a:t>
            </a:r>
          </a:p>
        </p:txBody>
      </p:sp>
      <p:sp useBgFill="1">
        <p:nvSpPr>
          <p:cNvPr id="4119" name="AutoShape 23">
            <a:hlinkClick r:id="" action="ppaction://hlinkshowjump?jump=previousslide"/>
          </p:cNvPr>
          <p:cNvSpPr>
            <a:spLocks noChangeArrowheads="1"/>
          </p:cNvSpPr>
          <p:nvPr/>
        </p:nvSpPr>
        <p:spPr bwMode="auto">
          <a:xfrm rot="10800000">
            <a:off x="63500" y="6486525"/>
            <a:ext cx="647700" cy="333375"/>
          </a:xfrm>
          <a:custGeom>
            <a:avLst/>
            <a:gdLst>
              <a:gd name="G0" fmla="+- 14536 0 0"/>
              <a:gd name="G1" fmla="+- 4629 0 0"/>
              <a:gd name="G2" fmla="+- 21600 0 4629"/>
              <a:gd name="G3" fmla="+- 10800 0 4629"/>
              <a:gd name="G4" fmla="+- 21600 0 14536"/>
              <a:gd name="G5" fmla="*/ G4 G3 10800"/>
              <a:gd name="G6" fmla="+- 21600 0 G5"/>
              <a:gd name="T0" fmla="*/ 14536 w 21600"/>
              <a:gd name="T1" fmla="*/ 0 h 21600"/>
              <a:gd name="T2" fmla="*/ 0 w 21600"/>
              <a:gd name="T3" fmla="*/ 10800 h 21600"/>
              <a:gd name="T4" fmla="*/ 1453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536" y="0"/>
                </a:moveTo>
                <a:lnTo>
                  <a:pt x="14536" y="4629"/>
                </a:lnTo>
                <a:lnTo>
                  <a:pt x="3375" y="4629"/>
                </a:lnTo>
                <a:lnTo>
                  <a:pt x="3375" y="16971"/>
                </a:lnTo>
                <a:lnTo>
                  <a:pt x="14536" y="16971"/>
                </a:lnTo>
                <a:lnTo>
                  <a:pt x="14536" y="21600"/>
                </a:lnTo>
                <a:lnTo>
                  <a:pt x="21600" y="10800"/>
                </a:lnTo>
                <a:close/>
              </a:path>
              <a:path w="21600" h="21600">
                <a:moveTo>
                  <a:pt x="1350" y="4629"/>
                </a:moveTo>
                <a:lnTo>
                  <a:pt x="1350" y="16971"/>
                </a:lnTo>
                <a:lnTo>
                  <a:pt x="2700" y="16971"/>
                </a:lnTo>
                <a:lnTo>
                  <a:pt x="2700" y="4629"/>
                </a:lnTo>
                <a:close/>
              </a:path>
              <a:path w="21600" h="21600">
                <a:moveTo>
                  <a:pt x="0" y="4629"/>
                </a:moveTo>
                <a:lnTo>
                  <a:pt x="0" y="16971"/>
                </a:lnTo>
                <a:lnTo>
                  <a:pt x="675" y="16971"/>
                </a:lnTo>
                <a:lnTo>
                  <a:pt x="675" y="4629"/>
                </a:lnTo>
                <a:close/>
              </a:path>
            </a:pathLst>
          </a:custGeom>
          <a:ln w="9525">
            <a:solidFill>
              <a:schemeClr val="tx1"/>
            </a:solidFill>
            <a:miter lim="800000"/>
            <a:headEnd/>
            <a:tailEnd/>
          </a:ln>
          <a:effectLst/>
        </p:spPr>
        <p:txBody>
          <a:bodyPr rot="10800000" wrap="none" anchor="ctr"/>
          <a:lstStyle/>
          <a:p>
            <a:pPr algn="ctr">
              <a:defRPr/>
            </a:pPr>
            <a:r>
              <a:rPr lang="ru-RU" sz="1000" b="1" i="1">
                <a:effectLst>
                  <a:outerShdw blurRad="38100" dist="38100" dir="2700000" algn="tl">
                    <a:srgbClr val="C0C0C0"/>
                  </a:outerShdw>
                </a:effectLst>
              </a:rPr>
              <a:t>Назад</a:t>
            </a:r>
          </a:p>
        </p:txBody>
      </p:sp>
    </p:spTree>
  </p:cSld>
  <p:clrMapOvr>
    <a:masterClrMapping/>
  </p:clrMapOvr>
  <p:transition advClick="0"/>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1277</TotalTime>
  <Words>1275</Words>
  <Application>Microsoft Office PowerPoint</Application>
  <PresentationFormat>Экран (4:3)</PresentationFormat>
  <Paragraphs>186</Paragraphs>
  <Slides>17</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17</vt:i4>
      </vt:variant>
    </vt:vector>
  </HeadingPairs>
  <TitlesOfParts>
    <vt:vector size="23" baseType="lpstr">
      <vt:lpstr>Arial</vt:lpstr>
      <vt:lpstr>Calibri</vt:lpstr>
      <vt:lpstr>Times New Roman</vt:lpstr>
      <vt:lpstr>Verdana</vt:lpstr>
      <vt:lpstr>Wingdings 2</vt:lpstr>
      <vt:lpstr>Аспект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Windows User</cp:lastModifiedBy>
  <cp:revision>72</cp:revision>
  <dcterms:created xsi:type="dcterms:W3CDTF">2015-01-27T14:01:26Z</dcterms:created>
  <dcterms:modified xsi:type="dcterms:W3CDTF">2018-12-01T05:14:09Z</dcterms:modified>
</cp:coreProperties>
</file>